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61"/>
  </p:notesMasterIdLst>
  <p:handoutMasterIdLst>
    <p:handoutMasterId r:id="rId62"/>
  </p:handoutMasterIdLst>
  <p:sldIdLst>
    <p:sldId id="360" r:id="rId5"/>
    <p:sldId id="257" r:id="rId6"/>
    <p:sldId id="263" r:id="rId7"/>
    <p:sldId id="336" r:id="rId8"/>
    <p:sldId id="373" r:id="rId9"/>
    <p:sldId id="344" r:id="rId10"/>
    <p:sldId id="374" r:id="rId11"/>
    <p:sldId id="375" r:id="rId12"/>
    <p:sldId id="279" r:id="rId13"/>
    <p:sldId id="403" r:id="rId14"/>
    <p:sldId id="376" r:id="rId15"/>
    <p:sldId id="379" r:id="rId16"/>
    <p:sldId id="381" r:id="rId17"/>
    <p:sldId id="378" r:id="rId18"/>
    <p:sldId id="380" r:id="rId19"/>
    <p:sldId id="377" r:id="rId20"/>
    <p:sldId id="382" r:id="rId21"/>
    <p:sldId id="383" r:id="rId22"/>
    <p:sldId id="385" r:id="rId23"/>
    <p:sldId id="384" r:id="rId24"/>
    <p:sldId id="386" r:id="rId25"/>
    <p:sldId id="387" r:id="rId26"/>
    <p:sldId id="388" r:id="rId27"/>
    <p:sldId id="389" r:id="rId28"/>
    <p:sldId id="390" r:id="rId29"/>
    <p:sldId id="404" r:id="rId30"/>
    <p:sldId id="391" r:id="rId31"/>
    <p:sldId id="395" r:id="rId32"/>
    <p:sldId id="394" r:id="rId33"/>
    <p:sldId id="392" r:id="rId34"/>
    <p:sldId id="405" r:id="rId35"/>
    <p:sldId id="393" r:id="rId36"/>
    <p:sldId id="396" r:id="rId37"/>
    <p:sldId id="398" r:id="rId38"/>
    <p:sldId id="399" r:id="rId39"/>
    <p:sldId id="400" r:id="rId40"/>
    <p:sldId id="413" r:id="rId41"/>
    <p:sldId id="411" r:id="rId42"/>
    <p:sldId id="291" r:id="rId43"/>
    <p:sldId id="328" r:id="rId44"/>
    <p:sldId id="329" r:id="rId45"/>
    <p:sldId id="364" r:id="rId46"/>
    <p:sldId id="330" r:id="rId47"/>
    <p:sldId id="331" r:id="rId48"/>
    <p:sldId id="410" r:id="rId49"/>
    <p:sldId id="409" r:id="rId50"/>
    <p:sldId id="401" r:id="rId51"/>
    <p:sldId id="402" r:id="rId52"/>
    <p:sldId id="288" r:id="rId53"/>
    <p:sldId id="362" r:id="rId54"/>
    <p:sldId id="406" r:id="rId55"/>
    <p:sldId id="412" r:id="rId56"/>
    <p:sldId id="407" r:id="rId57"/>
    <p:sldId id="408" r:id="rId58"/>
    <p:sldId id="297" r:id="rId59"/>
    <p:sldId id="306" r:id="rId60"/>
  </p:sldIdLst>
  <p:sldSz cx="10058400" cy="7772400"/>
  <p:notesSz cx="7315200" cy="96012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8453B"/>
    <a:srgbClr val="5CA038"/>
    <a:srgbClr val="BDFFBD"/>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0"/>
  </p:normalViewPr>
  <p:slideViewPr>
    <p:cSldViewPr>
      <p:cViewPr varScale="1">
        <p:scale>
          <a:sx n="93" d="100"/>
          <a:sy n="93" d="100"/>
        </p:scale>
        <p:origin x="1716" y="9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1644"/>
    </p:cViewPr>
  </p:sorter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02" tIns="48501" rIns="97002" bIns="48501"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7002" tIns="48501" rIns="97002" bIns="48501" rtlCol="0"/>
          <a:lstStyle>
            <a:lvl1pPr algn="r">
              <a:defRPr sz="1200"/>
            </a:lvl1pPr>
          </a:lstStyle>
          <a:p>
            <a:fld id="{E5AFCCDA-DF41-4B5F-B2F4-33A8007C8BBC}" type="datetimeFigureOut">
              <a:rPr lang="en-US" smtClean="0"/>
              <a:pPr/>
              <a:t>2/18/2025</a:t>
            </a:fld>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7002" tIns="48501" rIns="97002" bIns="48501"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7002" tIns="48501" rIns="97002" bIns="48501" rtlCol="0" anchor="b"/>
          <a:lstStyle>
            <a:lvl1pPr algn="r">
              <a:defRPr sz="1200"/>
            </a:lvl1pPr>
          </a:lstStyle>
          <a:p>
            <a:fld id="{55ECD4F4-1267-4002-A501-057214D779CC}" type="slidenum">
              <a:rPr lang="en-US" smtClean="0"/>
              <a:pPr/>
              <a:t>‹#›</a:t>
            </a:fld>
            <a:endParaRPr lang="en-US"/>
          </a:p>
        </p:txBody>
      </p:sp>
    </p:spTree>
    <p:extLst>
      <p:ext uri="{BB962C8B-B14F-4D97-AF65-F5344CB8AC3E}">
        <p14:creationId xmlns:p14="http://schemas.microsoft.com/office/powerpoint/2010/main" val="255088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02" tIns="48501" rIns="97002" bIns="48501"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002" tIns="48501" rIns="97002" bIns="48501" rtlCol="0"/>
          <a:lstStyle>
            <a:lvl1pPr algn="r">
              <a:defRPr sz="1200"/>
            </a:lvl1pPr>
          </a:lstStyle>
          <a:p>
            <a:fld id="{3B2FF552-8155-42DA-9FD5-8301C7E392BD}" type="datetimeFigureOut">
              <a:rPr lang="en-US" smtClean="0"/>
              <a:pPr/>
              <a:t>2/18/2025</a:t>
            </a:fld>
            <a:endParaRPr lang="en-US"/>
          </a:p>
        </p:txBody>
      </p:sp>
      <p:sp>
        <p:nvSpPr>
          <p:cNvPr id="4" name="Slide Image Placeholder 3"/>
          <p:cNvSpPr>
            <a:spLocks noGrp="1" noRot="1" noChangeAspect="1"/>
          </p:cNvSpPr>
          <p:nvPr>
            <p:ph type="sldImg" idx="2"/>
          </p:nvPr>
        </p:nvSpPr>
        <p:spPr>
          <a:xfrm>
            <a:off x="1327150" y="719138"/>
            <a:ext cx="4660900" cy="3600450"/>
          </a:xfrm>
          <a:prstGeom prst="rect">
            <a:avLst/>
          </a:prstGeom>
          <a:noFill/>
          <a:ln w="12700">
            <a:solidFill>
              <a:prstClr val="black"/>
            </a:solidFill>
          </a:ln>
        </p:spPr>
        <p:txBody>
          <a:bodyPr vert="horz" lIns="97002" tIns="48501" rIns="97002" bIns="48501"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02" tIns="48501" rIns="97002" bIns="485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7002" tIns="48501" rIns="97002" bIns="48501"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02" tIns="48501" rIns="97002" bIns="48501" rtlCol="0" anchor="b"/>
          <a:lstStyle>
            <a:lvl1pPr algn="r">
              <a:defRPr sz="1200"/>
            </a:lvl1pPr>
          </a:lstStyle>
          <a:p>
            <a:fld id="{6501E0FD-3A74-4018-9D51-7B2234CF05E9}" type="slidenum">
              <a:rPr lang="en-US" smtClean="0"/>
              <a:pPr/>
              <a:t>‹#›</a:t>
            </a:fld>
            <a:endParaRPr lang="en-US"/>
          </a:p>
        </p:txBody>
      </p:sp>
    </p:spTree>
    <p:extLst>
      <p:ext uri="{BB962C8B-B14F-4D97-AF65-F5344CB8AC3E}">
        <p14:creationId xmlns:p14="http://schemas.microsoft.com/office/powerpoint/2010/main" val="3824064401"/>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a:t>
            </a:fld>
            <a:endParaRPr lang="en-US"/>
          </a:p>
        </p:txBody>
      </p:sp>
    </p:spTree>
    <p:extLst>
      <p:ext uri="{BB962C8B-B14F-4D97-AF65-F5344CB8AC3E}">
        <p14:creationId xmlns:p14="http://schemas.microsoft.com/office/powerpoint/2010/main" val="187747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10</a:t>
            </a:fld>
            <a:endParaRPr lang="en-US"/>
          </a:p>
        </p:txBody>
      </p:sp>
    </p:spTree>
    <p:extLst>
      <p:ext uri="{BB962C8B-B14F-4D97-AF65-F5344CB8AC3E}">
        <p14:creationId xmlns:p14="http://schemas.microsoft.com/office/powerpoint/2010/main" val="123105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11</a:t>
            </a:fld>
            <a:endParaRPr lang="en-US"/>
          </a:p>
        </p:txBody>
      </p:sp>
    </p:spTree>
    <p:extLst>
      <p:ext uri="{BB962C8B-B14F-4D97-AF65-F5344CB8AC3E}">
        <p14:creationId xmlns:p14="http://schemas.microsoft.com/office/powerpoint/2010/main" val="206538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12</a:t>
            </a:fld>
            <a:endParaRPr lang="en-US"/>
          </a:p>
        </p:txBody>
      </p:sp>
    </p:spTree>
    <p:extLst>
      <p:ext uri="{BB962C8B-B14F-4D97-AF65-F5344CB8AC3E}">
        <p14:creationId xmlns:p14="http://schemas.microsoft.com/office/powerpoint/2010/main" val="365264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13</a:t>
            </a:fld>
            <a:endParaRPr lang="en-US"/>
          </a:p>
        </p:txBody>
      </p:sp>
    </p:spTree>
    <p:extLst>
      <p:ext uri="{BB962C8B-B14F-4D97-AF65-F5344CB8AC3E}">
        <p14:creationId xmlns:p14="http://schemas.microsoft.com/office/powerpoint/2010/main" val="92370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14</a:t>
            </a:fld>
            <a:endParaRPr lang="en-US"/>
          </a:p>
        </p:txBody>
      </p:sp>
    </p:spTree>
    <p:extLst>
      <p:ext uri="{BB962C8B-B14F-4D97-AF65-F5344CB8AC3E}">
        <p14:creationId xmlns:p14="http://schemas.microsoft.com/office/powerpoint/2010/main" val="179297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15</a:t>
            </a:fld>
            <a:endParaRPr lang="en-US"/>
          </a:p>
        </p:txBody>
      </p:sp>
    </p:spTree>
    <p:extLst>
      <p:ext uri="{BB962C8B-B14F-4D97-AF65-F5344CB8AC3E}">
        <p14:creationId xmlns:p14="http://schemas.microsoft.com/office/powerpoint/2010/main" val="126798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16</a:t>
            </a:fld>
            <a:endParaRPr lang="en-US"/>
          </a:p>
        </p:txBody>
      </p:sp>
    </p:spTree>
    <p:extLst>
      <p:ext uri="{BB962C8B-B14F-4D97-AF65-F5344CB8AC3E}">
        <p14:creationId xmlns:p14="http://schemas.microsoft.com/office/powerpoint/2010/main" val="91350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17</a:t>
            </a:fld>
            <a:endParaRPr lang="en-US"/>
          </a:p>
        </p:txBody>
      </p:sp>
    </p:spTree>
    <p:extLst>
      <p:ext uri="{BB962C8B-B14F-4D97-AF65-F5344CB8AC3E}">
        <p14:creationId xmlns:p14="http://schemas.microsoft.com/office/powerpoint/2010/main" val="334077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18</a:t>
            </a:fld>
            <a:endParaRPr lang="en-US"/>
          </a:p>
        </p:txBody>
      </p:sp>
    </p:spTree>
    <p:extLst>
      <p:ext uri="{BB962C8B-B14F-4D97-AF65-F5344CB8AC3E}">
        <p14:creationId xmlns:p14="http://schemas.microsoft.com/office/powerpoint/2010/main" val="3072553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19</a:t>
            </a:fld>
            <a:endParaRPr lang="en-US"/>
          </a:p>
        </p:txBody>
      </p:sp>
    </p:spTree>
    <p:extLst>
      <p:ext uri="{BB962C8B-B14F-4D97-AF65-F5344CB8AC3E}">
        <p14:creationId xmlns:p14="http://schemas.microsoft.com/office/powerpoint/2010/main" val="40130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a:t>
            </a:fld>
            <a:endParaRPr lang="en-US"/>
          </a:p>
        </p:txBody>
      </p:sp>
    </p:spTree>
    <p:extLst>
      <p:ext uri="{BB962C8B-B14F-4D97-AF65-F5344CB8AC3E}">
        <p14:creationId xmlns:p14="http://schemas.microsoft.com/office/powerpoint/2010/main" val="253979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20</a:t>
            </a:fld>
            <a:endParaRPr lang="en-US"/>
          </a:p>
        </p:txBody>
      </p:sp>
    </p:spTree>
    <p:extLst>
      <p:ext uri="{BB962C8B-B14F-4D97-AF65-F5344CB8AC3E}">
        <p14:creationId xmlns:p14="http://schemas.microsoft.com/office/powerpoint/2010/main" val="404419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21</a:t>
            </a:fld>
            <a:endParaRPr lang="en-US"/>
          </a:p>
        </p:txBody>
      </p:sp>
    </p:spTree>
    <p:extLst>
      <p:ext uri="{BB962C8B-B14F-4D97-AF65-F5344CB8AC3E}">
        <p14:creationId xmlns:p14="http://schemas.microsoft.com/office/powerpoint/2010/main" val="224071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22</a:t>
            </a:fld>
            <a:endParaRPr lang="en-US"/>
          </a:p>
        </p:txBody>
      </p:sp>
    </p:spTree>
    <p:extLst>
      <p:ext uri="{BB962C8B-B14F-4D97-AF65-F5344CB8AC3E}">
        <p14:creationId xmlns:p14="http://schemas.microsoft.com/office/powerpoint/2010/main" val="1338977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23</a:t>
            </a:fld>
            <a:endParaRPr lang="en-US"/>
          </a:p>
        </p:txBody>
      </p:sp>
    </p:spTree>
    <p:extLst>
      <p:ext uri="{BB962C8B-B14F-4D97-AF65-F5344CB8AC3E}">
        <p14:creationId xmlns:p14="http://schemas.microsoft.com/office/powerpoint/2010/main" val="292363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24</a:t>
            </a:fld>
            <a:endParaRPr lang="en-US"/>
          </a:p>
        </p:txBody>
      </p:sp>
    </p:spTree>
    <p:extLst>
      <p:ext uri="{BB962C8B-B14F-4D97-AF65-F5344CB8AC3E}">
        <p14:creationId xmlns:p14="http://schemas.microsoft.com/office/powerpoint/2010/main" val="170064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25</a:t>
            </a:fld>
            <a:endParaRPr lang="en-US"/>
          </a:p>
        </p:txBody>
      </p:sp>
    </p:spTree>
    <p:extLst>
      <p:ext uri="{BB962C8B-B14F-4D97-AF65-F5344CB8AC3E}">
        <p14:creationId xmlns:p14="http://schemas.microsoft.com/office/powerpoint/2010/main" val="279176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26</a:t>
            </a:fld>
            <a:endParaRPr lang="en-US"/>
          </a:p>
        </p:txBody>
      </p:sp>
    </p:spTree>
    <p:extLst>
      <p:ext uri="{BB962C8B-B14F-4D97-AF65-F5344CB8AC3E}">
        <p14:creationId xmlns:p14="http://schemas.microsoft.com/office/powerpoint/2010/main" val="4018881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27</a:t>
            </a:fld>
            <a:endParaRPr lang="en-US"/>
          </a:p>
        </p:txBody>
      </p:sp>
    </p:spTree>
    <p:extLst>
      <p:ext uri="{BB962C8B-B14F-4D97-AF65-F5344CB8AC3E}">
        <p14:creationId xmlns:p14="http://schemas.microsoft.com/office/powerpoint/2010/main" val="341461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28</a:t>
            </a:fld>
            <a:endParaRPr lang="en-US"/>
          </a:p>
        </p:txBody>
      </p:sp>
    </p:spTree>
    <p:extLst>
      <p:ext uri="{BB962C8B-B14F-4D97-AF65-F5344CB8AC3E}">
        <p14:creationId xmlns:p14="http://schemas.microsoft.com/office/powerpoint/2010/main" val="265412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29</a:t>
            </a:fld>
            <a:endParaRPr lang="en-US"/>
          </a:p>
        </p:txBody>
      </p:sp>
    </p:spTree>
    <p:extLst>
      <p:ext uri="{BB962C8B-B14F-4D97-AF65-F5344CB8AC3E}">
        <p14:creationId xmlns:p14="http://schemas.microsoft.com/office/powerpoint/2010/main" val="334858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a:t>
            </a:fld>
            <a:endParaRPr lang="en-US"/>
          </a:p>
        </p:txBody>
      </p:sp>
    </p:spTree>
    <p:extLst>
      <p:ext uri="{BB962C8B-B14F-4D97-AF65-F5344CB8AC3E}">
        <p14:creationId xmlns:p14="http://schemas.microsoft.com/office/powerpoint/2010/main" val="3146694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30</a:t>
            </a:fld>
            <a:endParaRPr lang="en-US"/>
          </a:p>
        </p:txBody>
      </p:sp>
    </p:spTree>
    <p:extLst>
      <p:ext uri="{BB962C8B-B14F-4D97-AF65-F5344CB8AC3E}">
        <p14:creationId xmlns:p14="http://schemas.microsoft.com/office/powerpoint/2010/main" val="503405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31</a:t>
            </a:fld>
            <a:endParaRPr lang="en-US"/>
          </a:p>
        </p:txBody>
      </p:sp>
    </p:spTree>
    <p:extLst>
      <p:ext uri="{BB962C8B-B14F-4D97-AF65-F5344CB8AC3E}">
        <p14:creationId xmlns:p14="http://schemas.microsoft.com/office/powerpoint/2010/main" val="1003250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32</a:t>
            </a:fld>
            <a:endParaRPr lang="en-US"/>
          </a:p>
        </p:txBody>
      </p:sp>
    </p:spTree>
    <p:extLst>
      <p:ext uri="{BB962C8B-B14F-4D97-AF65-F5344CB8AC3E}">
        <p14:creationId xmlns:p14="http://schemas.microsoft.com/office/powerpoint/2010/main" val="185899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33</a:t>
            </a:fld>
            <a:endParaRPr lang="en-US"/>
          </a:p>
        </p:txBody>
      </p:sp>
    </p:spTree>
    <p:extLst>
      <p:ext uri="{BB962C8B-B14F-4D97-AF65-F5344CB8AC3E}">
        <p14:creationId xmlns:p14="http://schemas.microsoft.com/office/powerpoint/2010/main" val="1468623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34</a:t>
            </a:fld>
            <a:endParaRPr lang="en-US"/>
          </a:p>
        </p:txBody>
      </p:sp>
    </p:spTree>
    <p:extLst>
      <p:ext uri="{BB962C8B-B14F-4D97-AF65-F5344CB8AC3E}">
        <p14:creationId xmlns:p14="http://schemas.microsoft.com/office/powerpoint/2010/main" val="3123643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35</a:t>
            </a:fld>
            <a:endParaRPr lang="en-US"/>
          </a:p>
        </p:txBody>
      </p:sp>
    </p:spTree>
    <p:extLst>
      <p:ext uri="{BB962C8B-B14F-4D97-AF65-F5344CB8AC3E}">
        <p14:creationId xmlns:p14="http://schemas.microsoft.com/office/powerpoint/2010/main" val="3071283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36</a:t>
            </a:fld>
            <a:endParaRPr lang="en-US"/>
          </a:p>
        </p:txBody>
      </p:sp>
    </p:spTree>
    <p:extLst>
      <p:ext uri="{BB962C8B-B14F-4D97-AF65-F5344CB8AC3E}">
        <p14:creationId xmlns:p14="http://schemas.microsoft.com/office/powerpoint/2010/main" val="2979271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1E0FD-3A74-4018-9D51-7B2234CF05E9}" type="slidenum">
              <a:rPr lang="en-US" smtClean="0"/>
              <a:pPr/>
              <a:t>37</a:t>
            </a:fld>
            <a:endParaRPr lang="en-US"/>
          </a:p>
        </p:txBody>
      </p:sp>
    </p:spTree>
    <p:extLst>
      <p:ext uri="{BB962C8B-B14F-4D97-AF65-F5344CB8AC3E}">
        <p14:creationId xmlns:p14="http://schemas.microsoft.com/office/powerpoint/2010/main" val="1091472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38</a:t>
            </a:fld>
            <a:endParaRPr lang="en-US"/>
          </a:p>
        </p:txBody>
      </p:sp>
    </p:spTree>
    <p:extLst>
      <p:ext uri="{BB962C8B-B14F-4D97-AF65-F5344CB8AC3E}">
        <p14:creationId xmlns:p14="http://schemas.microsoft.com/office/powerpoint/2010/main" val="3571523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39</a:t>
            </a:fld>
            <a:endParaRPr lang="en-US"/>
          </a:p>
        </p:txBody>
      </p:sp>
    </p:spTree>
    <p:extLst>
      <p:ext uri="{BB962C8B-B14F-4D97-AF65-F5344CB8AC3E}">
        <p14:creationId xmlns:p14="http://schemas.microsoft.com/office/powerpoint/2010/main" val="355173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41</a:t>
            </a:fld>
            <a:endParaRPr lang="en-US"/>
          </a:p>
        </p:txBody>
      </p:sp>
    </p:spTree>
    <p:extLst>
      <p:ext uri="{BB962C8B-B14F-4D97-AF65-F5344CB8AC3E}">
        <p14:creationId xmlns:p14="http://schemas.microsoft.com/office/powerpoint/2010/main" val="3874080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42</a:t>
            </a:fld>
            <a:endParaRPr lang="en-US"/>
          </a:p>
        </p:txBody>
      </p:sp>
    </p:spTree>
    <p:extLst>
      <p:ext uri="{BB962C8B-B14F-4D97-AF65-F5344CB8AC3E}">
        <p14:creationId xmlns:p14="http://schemas.microsoft.com/office/powerpoint/2010/main" val="336824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43</a:t>
            </a:fld>
            <a:endParaRPr lang="en-US"/>
          </a:p>
        </p:txBody>
      </p:sp>
    </p:spTree>
    <p:extLst>
      <p:ext uri="{BB962C8B-B14F-4D97-AF65-F5344CB8AC3E}">
        <p14:creationId xmlns:p14="http://schemas.microsoft.com/office/powerpoint/2010/main" val="2105858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44</a:t>
            </a:fld>
            <a:endParaRPr lang="en-US"/>
          </a:p>
        </p:txBody>
      </p:sp>
    </p:spTree>
    <p:extLst>
      <p:ext uri="{BB962C8B-B14F-4D97-AF65-F5344CB8AC3E}">
        <p14:creationId xmlns:p14="http://schemas.microsoft.com/office/powerpoint/2010/main" val="2965549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32663-BA70-4475-97D2-FA791C26C1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706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32663-BA70-4475-97D2-FA791C26C1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590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47</a:t>
            </a:fld>
            <a:endParaRPr lang="en-US"/>
          </a:p>
        </p:txBody>
      </p:sp>
    </p:spTree>
    <p:extLst>
      <p:ext uri="{BB962C8B-B14F-4D97-AF65-F5344CB8AC3E}">
        <p14:creationId xmlns:p14="http://schemas.microsoft.com/office/powerpoint/2010/main" val="2316110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48</a:t>
            </a:fld>
            <a:endParaRPr lang="en-US"/>
          </a:p>
        </p:txBody>
      </p:sp>
    </p:spTree>
    <p:extLst>
      <p:ext uri="{BB962C8B-B14F-4D97-AF65-F5344CB8AC3E}">
        <p14:creationId xmlns:p14="http://schemas.microsoft.com/office/powerpoint/2010/main" val="870718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49</a:t>
            </a:fld>
            <a:endParaRPr lang="en-US"/>
          </a:p>
        </p:txBody>
      </p:sp>
    </p:spTree>
    <p:extLst>
      <p:ext uri="{BB962C8B-B14F-4D97-AF65-F5344CB8AC3E}">
        <p14:creationId xmlns:p14="http://schemas.microsoft.com/office/powerpoint/2010/main" val="50201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5</a:t>
            </a:fld>
            <a:endParaRPr lang="en-US"/>
          </a:p>
        </p:txBody>
      </p:sp>
    </p:spTree>
    <p:extLst>
      <p:ext uri="{BB962C8B-B14F-4D97-AF65-F5344CB8AC3E}">
        <p14:creationId xmlns:p14="http://schemas.microsoft.com/office/powerpoint/2010/main" val="4048848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22313"/>
            <a:ext cx="4654550"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51</a:t>
            </a:fld>
            <a:endParaRPr lang="en-US"/>
          </a:p>
        </p:txBody>
      </p:sp>
    </p:spTree>
    <p:extLst>
      <p:ext uri="{BB962C8B-B14F-4D97-AF65-F5344CB8AC3E}">
        <p14:creationId xmlns:p14="http://schemas.microsoft.com/office/powerpoint/2010/main" val="1767252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52</a:t>
            </a:fld>
            <a:endParaRPr lang="en-US"/>
          </a:p>
        </p:txBody>
      </p:sp>
    </p:spTree>
    <p:extLst>
      <p:ext uri="{BB962C8B-B14F-4D97-AF65-F5344CB8AC3E}">
        <p14:creationId xmlns:p14="http://schemas.microsoft.com/office/powerpoint/2010/main" val="1130410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53</a:t>
            </a:fld>
            <a:endParaRPr lang="en-US"/>
          </a:p>
        </p:txBody>
      </p:sp>
    </p:spTree>
    <p:extLst>
      <p:ext uri="{BB962C8B-B14F-4D97-AF65-F5344CB8AC3E}">
        <p14:creationId xmlns:p14="http://schemas.microsoft.com/office/powerpoint/2010/main" val="749684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54</a:t>
            </a:fld>
            <a:endParaRPr lang="en-US"/>
          </a:p>
        </p:txBody>
      </p:sp>
    </p:spTree>
    <p:extLst>
      <p:ext uri="{BB962C8B-B14F-4D97-AF65-F5344CB8AC3E}">
        <p14:creationId xmlns:p14="http://schemas.microsoft.com/office/powerpoint/2010/main" val="634832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55</a:t>
            </a:fld>
            <a:endParaRPr lang="en-US"/>
          </a:p>
        </p:txBody>
      </p:sp>
    </p:spTree>
    <p:extLst>
      <p:ext uri="{BB962C8B-B14F-4D97-AF65-F5344CB8AC3E}">
        <p14:creationId xmlns:p14="http://schemas.microsoft.com/office/powerpoint/2010/main" val="1632314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56</a:t>
            </a:fld>
            <a:endParaRPr lang="en-US"/>
          </a:p>
        </p:txBody>
      </p:sp>
    </p:spTree>
    <p:extLst>
      <p:ext uri="{BB962C8B-B14F-4D97-AF65-F5344CB8AC3E}">
        <p14:creationId xmlns:p14="http://schemas.microsoft.com/office/powerpoint/2010/main" val="132365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6</a:t>
            </a:fld>
            <a:endParaRPr lang="en-US"/>
          </a:p>
        </p:txBody>
      </p:sp>
    </p:spTree>
    <p:extLst>
      <p:ext uri="{BB962C8B-B14F-4D97-AF65-F5344CB8AC3E}">
        <p14:creationId xmlns:p14="http://schemas.microsoft.com/office/powerpoint/2010/main" val="254136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7</a:t>
            </a:fld>
            <a:endParaRPr lang="en-US"/>
          </a:p>
        </p:txBody>
      </p:sp>
    </p:spTree>
    <p:extLst>
      <p:ext uri="{BB962C8B-B14F-4D97-AF65-F5344CB8AC3E}">
        <p14:creationId xmlns:p14="http://schemas.microsoft.com/office/powerpoint/2010/main" val="142382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8</a:t>
            </a:fld>
            <a:endParaRPr lang="en-US"/>
          </a:p>
        </p:txBody>
      </p:sp>
    </p:spTree>
    <p:extLst>
      <p:ext uri="{BB962C8B-B14F-4D97-AF65-F5344CB8AC3E}">
        <p14:creationId xmlns:p14="http://schemas.microsoft.com/office/powerpoint/2010/main" val="174772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959356"/>
            <a:ext cx="8549640" cy="1475560"/>
          </a:xfrm>
          <a:prstGeom prst="rect">
            <a:avLst/>
          </a:prstGeom>
        </p:spPr>
        <p:txBody>
          <a:bodyPr lIns="101846" tIns="50923" rIns="101846" bIns="50923">
            <a:normAutofit/>
          </a:bodyPr>
          <a:lstStyle>
            <a:lvl1pPr algn="l">
              <a:defRPr sz="4000" b="1" i="0" baseline="0">
                <a:ln>
                  <a:noFill/>
                </a:ln>
                <a:solidFill>
                  <a:srgbClr val="18453B"/>
                </a:solidFill>
                <a:latin typeface="Gotham-Bold"/>
                <a:cs typeface="Gotham-Bold"/>
              </a:defRPr>
            </a:lvl1pPr>
          </a:lstStyle>
          <a:p>
            <a:r>
              <a:rPr lang="en-US" dirty="0"/>
              <a:t>Click to edit Master title style</a:t>
            </a:r>
          </a:p>
        </p:txBody>
      </p:sp>
      <p:sp>
        <p:nvSpPr>
          <p:cNvPr id="3" name="Subtitle 2"/>
          <p:cNvSpPr>
            <a:spLocks noGrp="1"/>
          </p:cNvSpPr>
          <p:nvPr>
            <p:ph type="subTitle" idx="1"/>
          </p:nvPr>
        </p:nvSpPr>
        <p:spPr>
          <a:xfrm>
            <a:off x="754380" y="3434915"/>
            <a:ext cx="8549640" cy="2382670"/>
          </a:xfrm>
          <a:prstGeom prst="rect">
            <a:avLst/>
          </a:prstGeom>
        </p:spPr>
        <p:txBody>
          <a:bodyPr lIns="101846" tIns="50923" rIns="101846" bIns="50923" anchor="t">
            <a:normAutofit/>
          </a:bodyPr>
          <a:lstStyle>
            <a:lvl1pPr marL="0" indent="0" algn="l">
              <a:buNone/>
              <a:defRPr sz="2700" b="0" i="0">
                <a:solidFill>
                  <a:schemeClr val="tx1">
                    <a:lumMod val="65000"/>
                    <a:lumOff val="35000"/>
                  </a:schemeClr>
                </a:solidFill>
                <a:latin typeface="Gotham-Bold"/>
                <a:cs typeface="Gotham-Bold"/>
              </a:defRPr>
            </a:lvl1pPr>
            <a:lvl2pPr marL="509233" indent="0" algn="ctr">
              <a:buNone/>
              <a:defRPr>
                <a:solidFill>
                  <a:schemeClr val="tx1">
                    <a:tint val="75000"/>
                  </a:schemeClr>
                </a:solidFill>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smtClean="0"/>
            </a:lvl1pPr>
          </a:lstStyle>
          <a:p>
            <a:fld id="{0753EB20-4A42-4B82-8725-A5C2A3ED6692}" type="datetime1">
              <a:rPr lang="en-US"/>
              <a:pPr/>
              <a:t>2/18/2025</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baseline="0" smtClean="0">
                <a:latin typeface="Gotham-Bold"/>
              </a:defRPr>
            </a:lvl1pPr>
          </a:lstStyle>
          <a:p>
            <a:fld id="{76991C5B-0B27-4C67-9A9A-28FEB47E4849}" type="slidenum">
              <a:rPr lang="en-US"/>
              <a:pPr/>
              <a:t>‹#›</a:t>
            </a:fld>
            <a:endParaRPr lang="en-US" dirty="0"/>
          </a:p>
        </p:txBody>
      </p:sp>
    </p:spTree>
    <p:extLst>
      <p:ext uri="{BB962C8B-B14F-4D97-AF65-F5344CB8AC3E}">
        <p14:creationId xmlns:p14="http://schemas.microsoft.com/office/powerpoint/2010/main" val="134496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052560" cy="663951"/>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502920" y="1813564"/>
            <a:ext cx="9052560" cy="5129425"/>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010002B4-C537-42BA-BDEF-53F84D9CB48B}" type="datetime1">
              <a:rPr lang="en-US"/>
              <a:pPr/>
              <a:t>2/18/2025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a:pPr/>
              <a:t>‹#›</a:t>
            </a:fld>
            <a:endParaRPr lang="en-US" dirty="0"/>
          </a:p>
        </p:txBody>
      </p:sp>
    </p:spTree>
    <p:extLst>
      <p:ext uri="{BB962C8B-B14F-4D97-AF65-F5344CB8AC3E}">
        <p14:creationId xmlns:p14="http://schemas.microsoft.com/office/powerpoint/2010/main" val="371467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052560" cy="663951"/>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502920" y="1813565"/>
            <a:ext cx="9052560" cy="1727199"/>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1EDAE687-5C26-4A89-BB93-EFE931A58674}" type="datetime1">
              <a:rPr lang="en-US"/>
              <a:pPr/>
              <a:t>2/18/2025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a:pPr/>
              <a:t>‹#›</a:t>
            </a:fld>
            <a:endParaRPr lang="en-US" dirty="0"/>
          </a:p>
        </p:txBody>
      </p:sp>
      <p:sp>
        <p:nvSpPr>
          <p:cNvPr id="7" name="Content Placeholder 2"/>
          <p:cNvSpPr>
            <a:spLocks noGrp="1"/>
          </p:cNvSpPr>
          <p:nvPr>
            <p:ph idx="13"/>
          </p:nvPr>
        </p:nvSpPr>
        <p:spPr>
          <a:xfrm>
            <a:off x="502920" y="3713484"/>
            <a:ext cx="9052560" cy="3229505"/>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429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052560" cy="663951"/>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502920" y="7340600"/>
            <a:ext cx="2346960" cy="277072"/>
          </a:xfrm>
        </p:spPr>
        <p:txBody>
          <a:bodyPr/>
          <a:lstStyle>
            <a:lvl1pPr>
              <a:defRPr smtClean="0"/>
            </a:lvl1pPr>
          </a:lstStyle>
          <a:p>
            <a:fld id="{67D1EF56-6283-4667-9C33-F469AD645ACA}" type="datetime1">
              <a:rPr lang="en-US"/>
              <a:pPr/>
              <a:t>2/18/2025</a:t>
            </a:fld>
            <a:endParaRPr lang="en-US" dirty="0"/>
          </a:p>
        </p:txBody>
      </p:sp>
      <p:sp>
        <p:nvSpPr>
          <p:cNvPr id="5" name="Footer Placeholder 4"/>
          <p:cNvSpPr>
            <a:spLocks noGrp="1"/>
          </p:cNvSpPr>
          <p:nvPr>
            <p:ph type="ftr" sz="quarter" idx="11"/>
          </p:nvPr>
        </p:nvSpPr>
        <p:spPr>
          <a:xfrm>
            <a:off x="3436620" y="7340600"/>
            <a:ext cx="3185160" cy="277072"/>
          </a:xfrm>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7208520" y="7340600"/>
            <a:ext cx="2346960" cy="277072"/>
          </a:xfrm>
        </p:spPr>
        <p:txBody>
          <a:bodyPr/>
          <a:lstStyle>
            <a:lvl1pPr>
              <a:defRPr smtClean="0"/>
            </a:lvl1pPr>
          </a:lstStyle>
          <a:p>
            <a:fld id="{76991C5B-0B27-4C67-9A9A-28FEB47E4849}" type="slidenum">
              <a:rPr lang="en-US"/>
              <a:pPr/>
              <a:t>‹#›</a:t>
            </a:fld>
            <a:endParaRPr lang="en-US" dirty="0"/>
          </a:p>
        </p:txBody>
      </p:sp>
      <p:sp>
        <p:nvSpPr>
          <p:cNvPr id="8" name="Content Placeholder 2"/>
          <p:cNvSpPr>
            <a:spLocks noGrp="1"/>
          </p:cNvSpPr>
          <p:nvPr>
            <p:ph idx="13"/>
          </p:nvPr>
        </p:nvSpPr>
        <p:spPr>
          <a:xfrm>
            <a:off x="502920" y="1813560"/>
            <a:ext cx="4345774" cy="5181600"/>
          </a:xfrm>
          <a:prstGeom prst="rect">
            <a:avLst/>
          </a:prstGeom>
        </p:spPr>
        <p:txBody>
          <a:bodyPr lIns="101846" tIns="50923" rIns="101846" bIns="50923"/>
          <a:lstStyle>
            <a:lvl1pPr>
              <a:buClr>
                <a:schemeClr val="tx1">
                  <a:lumMod val="75000"/>
                  <a:lumOff val="25000"/>
                </a:schemeClr>
              </a:buClr>
              <a:buFont typeface="Arial" pitchFamily="34" charset="0"/>
              <a:buChar char="•"/>
              <a:defRPr sz="31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7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5196840" y="1813560"/>
            <a:ext cx="4345774" cy="5181600"/>
          </a:xfrm>
          <a:prstGeom prst="rect">
            <a:avLst/>
          </a:prstGeom>
        </p:spPr>
        <p:txBody>
          <a:bodyPr lIns="101846" tIns="50923" rIns="101846" bIns="50923"/>
          <a:lstStyle>
            <a:lvl1pPr>
              <a:buClr>
                <a:schemeClr val="tx1">
                  <a:lumMod val="75000"/>
                  <a:lumOff val="25000"/>
                </a:schemeClr>
              </a:buClr>
              <a:buFont typeface="Arial" pitchFamily="34" charset="0"/>
              <a:buChar char="•"/>
              <a:defRPr sz="31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7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083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502920" y="777240"/>
            <a:ext cx="9052560" cy="6649720"/>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502920" y="777240"/>
            <a:ext cx="1424940" cy="6822440"/>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502920" y="7340600"/>
            <a:ext cx="2346960" cy="277072"/>
          </a:xfrm>
        </p:spPr>
        <p:txBody>
          <a:bodyPr/>
          <a:lstStyle>
            <a:lvl1pPr>
              <a:defRPr smtClean="0"/>
            </a:lvl1pPr>
          </a:lstStyle>
          <a:p>
            <a:fld id="{A94943F3-16BD-47D2-A827-C06380893761}" type="datetime1">
              <a:rPr lang="en-US"/>
              <a:pPr/>
              <a:t>2/18/2025</a:t>
            </a:fld>
            <a:endParaRPr lang="en-US" dirty="0"/>
          </a:p>
        </p:txBody>
      </p:sp>
      <p:sp>
        <p:nvSpPr>
          <p:cNvPr id="5" name="Footer Placeholder 4"/>
          <p:cNvSpPr>
            <a:spLocks noGrp="1"/>
          </p:cNvSpPr>
          <p:nvPr>
            <p:ph type="ftr" sz="quarter" idx="11"/>
          </p:nvPr>
        </p:nvSpPr>
        <p:spPr>
          <a:xfrm>
            <a:off x="3436620" y="7340600"/>
            <a:ext cx="3185160" cy="277072"/>
          </a:xfrm>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8" name="Slide Number Placeholder 5"/>
          <p:cNvSpPr>
            <a:spLocks noGrp="1"/>
          </p:cNvSpPr>
          <p:nvPr>
            <p:ph type="sldNum" sz="quarter" idx="12"/>
          </p:nvPr>
        </p:nvSpPr>
        <p:spPr>
          <a:xfrm>
            <a:off x="7208520" y="7340600"/>
            <a:ext cx="2346960" cy="277072"/>
          </a:xfrm>
        </p:spPr>
        <p:txBody>
          <a:bodyPr/>
          <a:lstStyle>
            <a:lvl1pPr>
              <a:defRPr baseline="0" smtClean="0"/>
            </a:lvl1pPr>
          </a:lstStyle>
          <a:p>
            <a:fld id="{76991C5B-0B27-4C67-9A9A-28FEB47E4849}" type="slidenum">
              <a:rPr lang="en-US"/>
              <a:pPr/>
              <a:t>‹#›</a:t>
            </a:fld>
            <a:endParaRPr lang="en-US" dirty="0"/>
          </a:p>
        </p:txBody>
      </p:sp>
    </p:spTree>
    <p:extLst>
      <p:ext uri="{BB962C8B-B14F-4D97-AF65-F5344CB8AC3E}">
        <p14:creationId xmlns:p14="http://schemas.microsoft.com/office/powerpoint/2010/main" val="261645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502920" y="863602"/>
            <a:ext cx="9052560" cy="6131560"/>
          </a:xfrm>
          <a:prstGeom prst="rect">
            <a:avLst/>
          </a:prstGeom>
        </p:spPr>
        <p:txBody>
          <a:bodyPr lIns="101882" tIns="50941" rIns="101882" bIns="50941"/>
          <a:lstStyle>
            <a:lvl1pPr>
              <a:defRPr>
                <a:latin typeface="Gotham-Bold"/>
              </a:defRPr>
            </a:lvl1pPr>
            <a:lvl2pPr>
              <a:defRPr>
                <a:latin typeface="Gotham-Bold"/>
              </a:defRPr>
            </a:lvl2pPr>
            <a:lvl3pPr>
              <a:defRPr>
                <a:latin typeface="Gotham-Bold"/>
              </a:defRPr>
            </a:lvl3pPr>
            <a:lvl4pPr>
              <a:defRPr>
                <a:latin typeface="Gotham-Bold"/>
              </a:defRPr>
            </a:lvl4pPr>
            <a:lvl5pPr>
              <a:defRPr>
                <a:latin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93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502920" y="863602"/>
            <a:ext cx="9052560" cy="6131560"/>
          </a:xfrm>
          <a:prstGeom prst="rect">
            <a:avLst/>
          </a:prstGeom>
        </p:spPr>
        <p:txBody>
          <a:bodyPr lIns="101882" tIns="50941" rIns="101882" bIns="50941"/>
          <a:lstStyle>
            <a:lvl1pPr>
              <a:defRPr>
                <a:latin typeface="Gotham-Bold"/>
              </a:defRPr>
            </a:lvl1pPr>
            <a:lvl2pPr>
              <a:defRPr>
                <a:latin typeface="Gotham-Bold"/>
              </a:defRPr>
            </a:lvl2pPr>
            <a:lvl3pPr>
              <a:defRPr>
                <a:latin typeface="Gotham-Bold"/>
              </a:defRPr>
            </a:lvl3pPr>
            <a:lvl4pPr>
              <a:defRPr>
                <a:latin typeface="Gotham-Bold"/>
              </a:defRPr>
            </a:lvl4pPr>
            <a:lvl5pPr>
              <a:defRPr>
                <a:latin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857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136909"/>
            <a:ext cx="9052560" cy="991771"/>
          </a:xfrm>
          <a:prstGeom prst="rect">
            <a:avLst/>
          </a:prstGeom>
        </p:spPr>
        <p:txBody>
          <a:bodyPr lIns="101882" tIns="50941" rIns="101882" bIns="50941">
            <a:normAutofit/>
          </a:bodyPr>
          <a:lstStyle>
            <a:lvl1pPr algn="l">
              <a:defRPr sz="40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502920" y="2334292"/>
            <a:ext cx="4345774" cy="4869573"/>
          </a:xfrm>
          <a:prstGeom prst="rect">
            <a:avLst/>
          </a:prstGeom>
        </p:spPr>
        <p:txBody>
          <a:bodyPr lIns="101882" tIns="50941" rIns="101882" bIns="50941"/>
          <a:lstStyle>
            <a:lvl1pPr>
              <a:buClr>
                <a:schemeClr val="tx1">
                  <a:lumMod val="75000"/>
                  <a:lumOff val="25000"/>
                </a:schemeClr>
              </a:buClr>
              <a:buFont typeface="Arial"/>
              <a:buChar char="•"/>
              <a:defRPr sz="31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Arial"/>
              <a:buChar char="•"/>
              <a:defRPr sz="2700" b="0" i="0">
                <a:solidFill>
                  <a:schemeClr val="tx1">
                    <a:lumMod val="65000"/>
                    <a:lumOff val="35000"/>
                  </a:schemeClr>
                </a:solidFill>
                <a:latin typeface="Gotham-Bold"/>
                <a:cs typeface="Gotham-Bold"/>
              </a:defRPr>
            </a:lvl2pPr>
            <a:lvl3pPr>
              <a:buClr>
                <a:schemeClr val="tx1">
                  <a:lumMod val="75000"/>
                  <a:lumOff val="25000"/>
                </a:schemeClr>
              </a:buClr>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5209706" y="2334292"/>
            <a:ext cx="4345774" cy="4869573"/>
          </a:xfrm>
          <a:prstGeom prst="rect">
            <a:avLst/>
          </a:prstGeom>
        </p:spPr>
        <p:txBody>
          <a:bodyPr lIns="101882" tIns="50941" rIns="101882" bIns="50941"/>
          <a:lstStyle>
            <a:lvl1pPr>
              <a:buClr>
                <a:schemeClr val="tx1">
                  <a:lumMod val="75000"/>
                  <a:lumOff val="25000"/>
                </a:schemeClr>
              </a:buClr>
              <a:buFont typeface="Wingdings" charset="2"/>
              <a:buChar char="§"/>
              <a:defRPr sz="3100" b="0" i="0">
                <a:solidFill>
                  <a:schemeClr val="tx1">
                    <a:lumMod val="65000"/>
                    <a:lumOff val="35000"/>
                  </a:schemeClr>
                </a:solidFill>
                <a:latin typeface="Gotham-Bold"/>
                <a:cs typeface="Gotham-Bold"/>
              </a:defRPr>
            </a:lvl1pPr>
            <a:lvl2pPr>
              <a:buClr>
                <a:schemeClr val="tx1">
                  <a:lumMod val="75000"/>
                  <a:lumOff val="25000"/>
                </a:schemeClr>
              </a:buClr>
              <a:buFont typeface="Wingdings" charset="2"/>
              <a:buChar char="§"/>
              <a:defRPr sz="2700" b="0" i="0">
                <a:solidFill>
                  <a:schemeClr val="tx1">
                    <a:lumMod val="65000"/>
                    <a:lumOff val="35000"/>
                  </a:schemeClr>
                </a:solidFill>
                <a:latin typeface="Gotham-Bold"/>
                <a:cs typeface="Gotham-Bold"/>
              </a:defRPr>
            </a:lvl2pPr>
            <a:lvl3pPr>
              <a:buClr>
                <a:schemeClr val="tx1">
                  <a:lumMod val="75000"/>
                  <a:lumOff val="25000"/>
                </a:schemeClr>
              </a:buClr>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4"/>
          </p:nvPr>
        </p:nvSpPr>
        <p:spPr/>
        <p:txBody>
          <a:bodyPr/>
          <a:lstStyle/>
          <a:p>
            <a:endParaRPr lang="en-US" dirty="0"/>
          </a:p>
        </p:txBody>
      </p:sp>
      <p:sp>
        <p:nvSpPr>
          <p:cNvPr id="12" name="Slide Number Placeholder 11"/>
          <p:cNvSpPr>
            <a:spLocks noGrp="1"/>
          </p:cNvSpPr>
          <p:nvPr>
            <p:ph type="sldNum" sz="quarter" idx="15"/>
          </p:nvPr>
        </p:nvSpPr>
        <p:spPr/>
        <p:txBody>
          <a:bodyPr/>
          <a:lstStyle/>
          <a:p>
            <a:fld id="{DBDEBEEA-2C01-4B76-90A9-F2435854E36D}" type="slidenum">
              <a:rPr lang="en-US"/>
              <a:pPr/>
              <a:t>‹#›</a:t>
            </a:fld>
            <a:endParaRPr lang="en-US"/>
          </a:p>
        </p:txBody>
      </p:sp>
      <p:sp>
        <p:nvSpPr>
          <p:cNvPr id="13" name="Footer Placeholder 12"/>
          <p:cNvSpPr>
            <a:spLocks noGrp="1"/>
          </p:cNvSpPr>
          <p:nvPr>
            <p:ph type="ftr" sz="quarter" idx="16"/>
          </p:nvPr>
        </p:nvSpPr>
        <p:spPr/>
        <p:txBody>
          <a:bodyPr/>
          <a:lstStyle/>
          <a:p>
            <a:endParaRPr lang="en-US" dirty="0">
              <a:solidFill>
                <a:prstClr val="black">
                  <a:lumMod val="65000"/>
                  <a:lumOff val="35000"/>
                </a:prstClr>
              </a:solidFill>
            </a:endParaRPr>
          </a:p>
        </p:txBody>
      </p:sp>
    </p:spTree>
    <p:extLst>
      <p:ext uri="{BB962C8B-B14F-4D97-AF65-F5344CB8AC3E}">
        <p14:creationId xmlns:p14="http://schemas.microsoft.com/office/powerpoint/2010/main" val="228604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502920" y="863602"/>
            <a:ext cx="9052560" cy="6131560"/>
          </a:xfrm>
          <a:prstGeom prst="rect">
            <a:avLst/>
          </a:prstGeom>
        </p:spPr>
        <p:txBody>
          <a:bodyPr lIns="101882" tIns="50941" rIns="101882" bIns="50941"/>
          <a:lstStyle>
            <a:lvl1pPr>
              <a:defRPr>
                <a:latin typeface="Gotham-Bold"/>
              </a:defRPr>
            </a:lvl1pPr>
            <a:lvl2pPr>
              <a:defRPr>
                <a:latin typeface="Gotham-Bold"/>
              </a:defRPr>
            </a:lvl2pPr>
            <a:lvl3pPr>
              <a:defRPr>
                <a:latin typeface="Gotham-Bold"/>
              </a:defRPr>
            </a:lvl3pPr>
            <a:lvl4pPr>
              <a:defRPr>
                <a:latin typeface="Gotham-Bold"/>
              </a:defRPr>
            </a:lvl4pPr>
            <a:lvl5pPr>
              <a:defRPr>
                <a:latin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2920" y="7203864"/>
            <a:ext cx="2346960" cy="413808"/>
          </a:xfrm>
          <a:prstGeom prst="rect">
            <a:avLst/>
          </a:prstGeom>
        </p:spPr>
        <p:txBody>
          <a:bodyPr vert="horz" wrap="square" lIns="101858" tIns="50929" rIns="101858" bIns="50929" numCol="1" anchor="ctr" anchorCtr="0" compatLnSpc="1">
            <a:prstTxWarp prst="textNoShape">
              <a:avLst/>
            </a:prstTxWarp>
          </a:bodyPr>
          <a:lstStyle>
            <a:lvl1pPr>
              <a:defRPr sz="1300" smtClean="0">
                <a:solidFill>
                  <a:srgbClr val="595959"/>
                </a:solidFill>
                <a:latin typeface="Gotham-Bold"/>
              </a:defRPr>
            </a:lvl1pPr>
          </a:lstStyle>
          <a:p>
            <a:pPr defTabSz="1018586"/>
            <a:fld id="{43E70010-5ED6-4DB8-936B-1582CD6A2796}" type="datetime1">
              <a:rPr lang="en-US"/>
              <a:pPr defTabSz="1018586"/>
              <a:t>2/18/2025</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58" tIns="50929" rIns="101858" bIns="50929" rtlCol="0" anchor="ctr"/>
          <a:lstStyle>
            <a:lvl1pPr algn="ctr" fontAlgn="auto">
              <a:spcBef>
                <a:spcPts val="0"/>
              </a:spcBef>
              <a:spcAft>
                <a:spcPts val="0"/>
              </a:spcAft>
              <a:defRPr sz="1300">
                <a:solidFill>
                  <a:schemeClr val="tx1">
                    <a:lumMod val="65000"/>
                    <a:lumOff val="35000"/>
                  </a:schemeClr>
                </a:solidFill>
                <a:latin typeface="Gotham-Bold"/>
                <a:ea typeface="+mn-ea"/>
                <a:cs typeface="+mn-cs"/>
              </a:defRPr>
            </a:lvl1pPr>
          </a:lstStyle>
          <a:p>
            <a:pPr defTabSz="1018586"/>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101858" tIns="50929" rIns="101858" bIns="50929" numCol="1" anchor="ctr" anchorCtr="0" compatLnSpc="1">
            <a:prstTxWarp prst="textNoShape">
              <a:avLst/>
            </a:prstTxWarp>
          </a:bodyPr>
          <a:lstStyle>
            <a:lvl1pPr algn="r">
              <a:defRPr sz="1100" baseline="0" smtClean="0">
                <a:solidFill>
                  <a:srgbClr val="595959"/>
                </a:solidFill>
                <a:latin typeface="Gotham-Bold"/>
              </a:defRPr>
            </a:lvl1pPr>
          </a:lstStyle>
          <a:p>
            <a:pPr defTabSz="1018586"/>
            <a:fld id="{76991C5B-0B27-4C67-9A9A-28FEB47E4849}" type="slidenum">
              <a:rPr lang="en-US"/>
              <a:pPr defTabSz="1018586"/>
              <a:t>‹#›</a:t>
            </a:fld>
            <a:endParaRPr lang="en-US" dirty="0"/>
          </a:p>
        </p:txBody>
      </p:sp>
      <p:pic>
        <p:nvPicPr>
          <p:cNvPr id="1033" name="Picture 9"/>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3"/>
            <a:ext cx="10058400"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1274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ctr" defTabSz="509292" rtl="0" eaLnBrk="1" fontAlgn="base" hangingPunct="1">
        <a:spcBef>
          <a:spcPct val="0"/>
        </a:spcBef>
        <a:spcAft>
          <a:spcPct val="0"/>
        </a:spcAft>
        <a:defRPr sz="4900" kern="1200">
          <a:solidFill>
            <a:schemeClr val="tx1"/>
          </a:solidFill>
          <a:latin typeface="Gotham Book"/>
          <a:ea typeface="ＭＳ Ｐゴシック" charset="-128"/>
          <a:cs typeface="ＭＳ Ｐゴシック" charset="-128"/>
        </a:defRPr>
      </a:lvl1pPr>
      <a:lvl2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2pPr>
      <a:lvl3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3pPr>
      <a:lvl4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4pPr>
      <a:lvl5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5pPr>
      <a:lvl6pPr marL="509292"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6pPr>
      <a:lvl7pPr marL="1018586"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7pPr>
      <a:lvl8pPr marL="1527879"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8pPr>
      <a:lvl9pPr marL="2037173"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9pPr>
    </p:titleStyle>
    <p:bodyStyle>
      <a:lvl1pPr marL="381970" indent="-381970" algn="l" defTabSz="509292" rtl="0" eaLnBrk="1" fontAlgn="base" hangingPunct="1">
        <a:spcBef>
          <a:spcPct val="20000"/>
        </a:spcBef>
        <a:spcAft>
          <a:spcPct val="0"/>
        </a:spcAft>
        <a:buFont typeface="Arial" charset="0"/>
        <a:buChar char="•"/>
        <a:defRPr sz="3600" kern="1200">
          <a:solidFill>
            <a:schemeClr val="tx1"/>
          </a:solidFill>
          <a:latin typeface="Gotham Book"/>
          <a:ea typeface="ＭＳ Ｐゴシック" charset="-128"/>
          <a:cs typeface="ＭＳ Ｐゴシック" charset="-128"/>
        </a:defRPr>
      </a:lvl1pPr>
      <a:lvl2pPr marL="827601" indent="-318309" algn="l" defTabSz="509292" rtl="0" eaLnBrk="1" fontAlgn="base" hangingPunct="1">
        <a:spcBef>
          <a:spcPct val="20000"/>
        </a:spcBef>
        <a:spcAft>
          <a:spcPct val="0"/>
        </a:spcAft>
        <a:buFont typeface="Arial" charset="0"/>
        <a:buChar char="–"/>
        <a:defRPr sz="3100" kern="1200">
          <a:solidFill>
            <a:schemeClr val="tx1"/>
          </a:solidFill>
          <a:latin typeface="Gotham Book"/>
          <a:ea typeface="ＭＳ Ｐゴシック" charset="-128"/>
          <a:cs typeface="+mn-cs"/>
        </a:defRPr>
      </a:lvl2pPr>
      <a:lvl3pPr marL="1273233" indent="-254646" algn="l" defTabSz="509292" rtl="0" eaLnBrk="1" fontAlgn="base" hangingPunct="1">
        <a:spcBef>
          <a:spcPct val="20000"/>
        </a:spcBef>
        <a:spcAft>
          <a:spcPct val="0"/>
        </a:spcAft>
        <a:buFont typeface="Arial" charset="0"/>
        <a:buChar char="•"/>
        <a:defRPr sz="2700" kern="1200">
          <a:solidFill>
            <a:schemeClr val="tx1"/>
          </a:solidFill>
          <a:latin typeface="Gotham Book"/>
          <a:ea typeface="ＭＳ Ｐゴシック" charset="-128"/>
          <a:cs typeface="+mn-cs"/>
        </a:defRPr>
      </a:lvl3pPr>
      <a:lvl4pPr marL="1782525" indent="-254646" algn="l" defTabSz="509292" rtl="0" eaLnBrk="1" fontAlgn="base" hangingPunct="1">
        <a:spcBef>
          <a:spcPct val="20000"/>
        </a:spcBef>
        <a:spcAft>
          <a:spcPct val="0"/>
        </a:spcAft>
        <a:buFont typeface="Arial" charset="0"/>
        <a:buChar char="–"/>
        <a:defRPr sz="2200" kern="1200">
          <a:solidFill>
            <a:schemeClr val="tx1"/>
          </a:solidFill>
          <a:latin typeface="Gotham Book"/>
          <a:ea typeface="ＭＳ Ｐゴシック" charset="-128"/>
          <a:cs typeface="+mn-cs"/>
        </a:defRPr>
      </a:lvl4pPr>
      <a:lvl5pPr marL="2291819" indent="-254646" algn="l" defTabSz="509292" rtl="0" eaLnBrk="1" fontAlgn="base" hangingPunct="1">
        <a:spcBef>
          <a:spcPct val="20000"/>
        </a:spcBef>
        <a:spcAft>
          <a:spcPct val="0"/>
        </a:spcAft>
        <a:buFont typeface="Arial" charset="0"/>
        <a:buChar char="»"/>
        <a:defRPr sz="2200" kern="1200">
          <a:solidFill>
            <a:schemeClr val="tx1"/>
          </a:solidFill>
          <a:latin typeface="Gotham Book"/>
          <a:ea typeface="ＭＳ Ｐゴシック" charset="-128"/>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tlr.msu.edu/download/accounting/FinancialSys/TransferofFundsDocumen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tlr.msu.edu/download/accounting/ResourceGuide/AccountingQuickReferenceGuid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accounting@ctlr.msu.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mailto:hattonet@ctlr.msu.edu"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mailto:accounting@ctlr.ms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tlr.msu.edu/combp/mbp75EB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Kuali Financial System (KFS) Transactional Edocs</a:t>
            </a:r>
          </a:p>
        </p:txBody>
      </p:sp>
      <p:sp>
        <p:nvSpPr>
          <p:cNvPr id="8" name="Subtitle 7"/>
          <p:cNvSpPr>
            <a:spLocks noGrp="1"/>
          </p:cNvSpPr>
          <p:nvPr>
            <p:ph type="subTitle" idx="1"/>
          </p:nvPr>
        </p:nvSpPr>
        <p:spPr/>
        <p:txBody>
          <a:bodyPr/>
          <a:lstStyle/>
          <a:p>
            <a:r>
              <a:rPr lang="en-US" dirty="0">
                <a:latin typeface="Gotham-Bold"/>
              </a:rPr>
              <a:t>Types and Purposes </a:t>
            </a:r>
            <a:r>
              <a:rPr lang="en-US" dirty="0"/>
              <a:t>for Various KFS Edocs</a:t>
            </a:r>
            <a:endParaRPr lang="en-US" dirty="0">
              <a:latin typeface="Gotham-Bold"/>
            </a:endParaRPr>
          </a:p>
        </p:txBody>
      </p:sp>
      <p:sp>
        <p:nvSpPr>
          <p:cNvPr id="4" name="Slide Number Placeholder 3"/>
          <p:cNvSpPr>
            <a:spLocks noGrp="1"/>
          </p:cNvSpPr>
          <p:nvPr>
            <p:ph type="sldNum" sz="quarter" idx="12"/>
          </p:nvPr>
        </p:nvSpPr>
        <p:spPr/>
        <p:txBody>
          <a:bodyPr/>
          <a:lstStyle/>
          <a:p>
            <a:fld id="{DBDEBEEA-2C01-4B76-90A9-F2435854E36D}" type="slidenum">
              <a:rPr lang="en-US" smtClean="0"/>
              <a:pPr/>
              <a:t>1</a:t>
            </a:fld>
            <a:endParaRPr lang="en-US" dirty="0"/>
          </a:p>
        </p:txBody>
      </p:sp>
    </p:spTree>
    <p:extLst>
      <p:ext uri="{BB962C8B-B14F-4D97-AF65-F5344CB8AC3E}">
        <p14:creationId xmlns:p14="http://schemas.microsoft.com/office/powerpoint/2010/main" val="18489981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5DDA-AFC2-DC00-A565-7DB794F96BC2}"/>
              </a:ext>
            </a:extLst>
          </p:cNvPr>
          <p:cNvSpPr>
            <a:spLocks noGrp="1"/>
          </p:cNvSpPr>
          <p:nvPr>
            <p:ph type="title"/>
          </p:nvPr>
        </p:nvSpPr>
        <p:spPr/>
        <p:txBody>
          <a:bodyPr>
            <a:normAutofit fontScale="90000"/>
          </a:bodyPr>
          <a:lstStyle/>
          <a:p>
            <a:r>
              <a:rPr lang="en-US" dirty="0"/>
              <a:t>DV Quick Tips</a:t>
            </a:r>
          </a:p>
        </p:txBody>
      </p:sp>
      <p:sp>
        <p:nvSpPr>
          <p:cNvPr id="3" name="Content Placeholder 2">
            <a:extLst>
              <a:ext uri="{FF2B5EF4-FFF2-40B4-BE49-F238E27FC236}">
                <a16:creationId xmlns:a16="http://schemas.microsoft.com/office/drawing/2014/main" id="{C64D8AAC-0B69-1296-9EB7-E55CCC269058}"/>
              </a:ext>
            </a:extLst>
          </p:cNvPr>
          <p:cNvSpPr>
            <a:spLocks noGrp="1"/>
          </p:cNvSpPr>
          <p:nvPr>
            <p:ph idx="1"/>
          </p:nvPr>
        </p:nvSpPr>
        <p:spPr/>
        <p:txBody>
          <a:bodyPr/>
          <a:lstStyle/>
          <a:p>
            <a:r>
              <a:rPr lang="en-US" dirty="0"/>
              <a:t>Use the correct Payment Reason Code.</a:t>
            </a:r>
          </a:p>
          <a:p>
            <a:r>
              <a:rPr lang="en-US" dirty="0"/>
              <a:t>Choose the correct Vendor.</a:t>
            </a:r>
          </a:p>
          <a:p>
            <a:r>
              <a:rPr lang="en-US" dirty="0"/>
              <a:t>Do NOT change the due date.</a:t>
            </a:r>
          </a:p>
          <a:p>
            <a:r>
              <a:rPr lang="en-US" dirty="0"/>
              <a:t>Provide a Business Purpose.</a:t>
            </a:r>
          </a:p>
          <a:p>
            <a:r>
              <a:rPr lang="en-US" dirty="0"/>
              <a:t>Use Check Stub Text so vendor can identify the payment.</a:t>
            </a:r>
          </a:p>
          <a:p>
            <a:r>
              <a:rPr lang="en-US" dirty="0"/>
              <a:t>Attach appropriate supporting documentation.</a:t>
            </a:r>
          </a:p>
        </p:txBody>
      </p:sp>
      <p:sp>
        <p:nvSpPr>
          <p:cNvPr id="4" name="Slide Number Placeholder 3">
            <a:extLst>
              <a:ext uri="{FF2B5EF4-FFF2-40B4-BE49-F238E27FC236}">
                <a16:creationId xmlns:a16="http://schemas.microsoft.com/office/drawing/2014/main" id="{226BB89F-5383-39B5-E67F-7B1E0F221758}"/>
              </a:ext>
            </a:extLst>
          </p:cNvPr>
          <p:cNvSpPr>
            <a:spLocks noGrp="1"/>
          </p:cNvSpPr>
          <p:nvPr>
            <p:ph type="sldNum" sz="quarter" idx="12"/>
          </p:nvPr>
        </p:nvSpPr>
        <p:spPr/>
        <p:txBody>
          <a:bodyPr/>
          <a:lstStyle/>
          <a:p>
            <a:fld id="{76991C5B-0B27-4C67-9A9A-28FEB47E4849}" type="slidenum">
              <a:rPr lang="en-US" smtClean="0"/>
              <a:pPr/>
              <a:t>10</a:t>
            </a:fld>
            <a:endParaRPr lang="en-US" dirty="0"/>
          </a:p>
        </p:txBody>
      </p:sp>
    </p:spTree>
    <p:extLst>
      <p:ext uri="{BB962C8B-B14F-4D97-AF65-F5344CB8AC3E}">
        <p14:creationId xmlns:p14="http://schemas.microsoft.com/office/powerpoint/2010/main" val="102660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Transfer of Funds (TF)</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transfer </a:t>
            </a:r>
            <a:r>
              <a:rPr lang="en-US" sz="2400" b="1" u="sng" dirty="0"/>
              <a:t>cash</a:t>
            </a:r>
            <a:r>
              <a:rPr lang="en-US" sz="2400" dirty="0"/>
              <a:t> between accounts. Typically used to cover an overdraft, reimburse another account/department for an expense, or fulfill a funding commitment.</a:t>
            </a:r>
          </a:p>
          <a:p>
            <a:pPr marL="0" indent="0">
              <a:buNone/>
            </a:pPr>
            <a:r>
              <a:rPr lang="en-US" sz="2400" dirty="0"/>
              <a:t>There are restrictions related to the funds used.  There is a quick reference for allowable transactions </a:t>
            </a:r>
          </a:p>
          <a:p>
            <a:pPr marL="0" indent="0">
              <a:buNone/>
            </a:pPr>
            <a:r>
              <a:rPr lang="en-US" sz="2400" dirty="0"/>
              <a:t> </a:t>
            </a:r>
            <a:r>
              <a:rPr lang="en-US" sz="1400" dirty="0">
                <a:solidFill>
                  <a:srgbClr val="008000"/>
                </a:solidFill>
                <a:hlinkClick r:id="rId3">
                  <a:extLst>
                    <a:ext uri="{A12FA001-AC4F-418D-AE19-62706E023703}">
                      <ahyp:hlinkClr xmlns:ahyp="http://schemas.microsoft.com/office/drawing/2018/hyperlinkcolor" val="tx"/>
                    </a:ext>
                  </a:extLst>
                </a:hlinkClick>
              </a:rPr>
              <a:t>Transfer of funds Document -Quick Reference</a:t>
            </a:r>
            <a:r>
              <a:rPr lang="en-US" sz="2400" dirty="0">
                <a:solidFill>
                  <a:srgbClr val="008000"/>
                </a:solidFill>
              </a:rPr>
              <a:t> </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General Funds need to be moved to a Plant Fund account to provide funding for a renovation project. The funds will be moved on a Transfer of Funds document: FROM the General Fund account (object code 6101), TO the Plant Fund account (object code 4101).</a:t>
            </a:r>
          </a:p>
          <a:p>
            <a:pPr>
              <a:buFont typeface="Wingdings" panose="05000000000000000000" pitchFamily="2" charset="2"/>
              <a:buChar char="ü"/>
            </a:pPr>
            <a:r>
              <a:rPr lang="en-US" sz="1400" dirty="0"/>
              <a:t>Designated Fund account is sponsoring an event with another Designated Fund account. The funds will be moved on a Transfer of Funds document: FROM the account contributing (object code 6101), TO the account hosting the event (object code 4101).</a:t>
            </a:r>
          </a:p>
        </p:txBody>
      </p:sp>
      <p:sp>
        <p:nvSpPr>
          <p:cNvPr id="4" name="Slide Number Placeholder 3"/>
          <p:cNvSpPr>
            <a:spLocks noGrp="1"/>
          </p:cNvSpPr>
          <p:nvPr>
            <p:ph type="sldNum" sz="quarter" idx="12"/>
          </p:nvPr>
        </p:nvSpPr>
        <p:spPr/>
        <p:txBody>
          <a:bodyPr/>
          <a:lstStyle/>
          <a:p>
            <a:fld id="{DBDEBEEA-2C01-4B76-90A9-F2435854E36D}" type="slidenum">
              <a:rPr lang="en-US" smtClean="0"/>
              <a:pPr/>
              <a:t>11</a:t>
            </a:fld>
            <a:endParaRPr lang="en-US" dirty="0"/>
          </a:p>
        </p:txBody>
      </p:sp>
    </p:spTree>
    <p:extLst>
      <p:ext uri="{BB962C8B-B14F-4D97-AF65-F5344CB8AC3E}">
        <p14:creationId xmlns:p14="http://schemas.microsoft.com/office/powerpoint/2010/main" val="21235574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5DDA-AFC2-DC00-A565-7DB794F96BC2}"/>
              </a:ext>
            </a:extLst>
          </p:cNvPr>
          <p:cNvSpPr>
            <a:spLocks noGrp="1"/>
          </p:cNvSpPr>
          <p:nvPr>
            <p:ph type="title"/>
          </p:nvPr>
        </p:nvSpPr>
        <p:spPr/>
        <p:txBody>
          <a:bodyPr>
            <a:normAutofit fontScale="90000"/>
          </a:bodyPr>
          <a:lstStyle/>
          <a:p>
            <a:r>
              <a:rPr lang="en-US" dirty="0"/>
              <a:t>TF Quick Tips</a:t>
            </a:r>
          </a:p>
        </p:txBody>
      </p:sp>
      <p:sp>
        <p:nvSpPr>
          <p:cNvPr id="3" name="Content Placeholder 2">
            <a:extLst>
              <a:ext uri="{FF2B5EF4-FFF2-40B4-BE49-F238E27FC236}">
                <a16:creationId xmlns:a16="http://schemas.microsoft.com/office/drawing/2014/main" id="{C64D8AAC-0B69-1296-9EB7-E55CCC269058}"/>
              </a:ext>
            </a:extLst>
          </p:cNvPr>
          <p:cNvSpPr>
            <a:spLocks noGrp="1"/>
          </p:cNvSpPr>
          <p:nvPr>
            <p:ph idx="1"/>
          </p:nvPr>
        </p:nvSpPr>
        <p:spPr/>
        <p:txBody>
          <a:bodyPr/>
          <a:lstStyle/>
          <a:p>
            <a:r>
              <a:rPr lang="en-US" dirty="0"/>
              <a:t>The object codes of 4101 and 6101 are used in transfer edocs only and 4100 and 6100 are for capital asset transfers only.</a:t>
            </a:r>
          </a:p>
          <a:p>
            <a:r>
              <a:rPr lang="en-US" dirty="0"/>
              <a:t>Provide a Business Purpose for the transfer.</a:t>
            </a:r>
          </a:p>
          <a:p>
            <a:r>
              <a:rPr lang="en-US" dirty="0"/>
              <a:t>Consult the Quick Reference chart to make sure you can transfer between certain accounts.</a:t>
            </a:r>
          </a:p>
          <a:p>
            <a:r>
              <a:rPr lang="en-US" dirty="0"/>
              <a:t>Check General Ledger Pending Entries before submitting. Follow the cash!</a:t>
            </a:r>
          </a:p>
        </p:txBody>
      </p:sp>
      <p:sp>
        <p:nvSpPr>
          <p:cNvPr id="4" name="Slide Number Placeholder 3">
            <a:extLst>
              <a:ext uri="{FF2B5EF4-FFF2-40B4-BE49-F238E27FC236}">
                <a16:creationId xmlns:a16="http://schemas.microsoft.com/office/drawing/2014/main" id="{226BB89F-5383-39B5-E67F-7B1E0F221758}"/>
              </a:ext>
            </a:extLst>
          </p:cNvPr>
          <p:cNvSpPr>
            <a:spLocks noGrp="1"/>
          </p:cNvSpPr>
          <p:nvPr>
            <p:ph type="sldNum" sz="quarter" idx="12"/>
          </p:nvPr>
        </p:nvSpPr>
        <p:spPr/>
        <p:txBody>
          <a:bodyPr/>
          <a:lstStyle/>
          <a:p>
            <a:fld id="{76991C5B-0B27-4C67-9A9A-28FEB47E4849}" type="slidenum">
              <a:rPr lang="en-US" smtClean="0"/>
              <a:pPr/>
              <a:t>12</a:t>
            </a:fld>
            <a:endParaRPr lang="en-US" dirty="0"/>
          </a:p>
        </p:txBody>
      </p:sp>
    </p:spTree>
    <p:extLst>
      <p:ext uri="{BB962C8B-B14F-4D97-AF65-F5344CB8AC3E}">
        <p14:creationId xmlns:p14="http://schemas.microsoft.com/office/powerpoint/2010/main" val="87978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Transfer of Funds (TF)</a:t>
            </a:r>
          </a:p>
        </p:txBody>
      </p:sp>
      <p:pic>
        <p:nvPicPr>
          <p:cNvPr id="2052" name="Picture 4"/>
          <p:cNvPicPr>
            <a:picLocks noGrp="1" noChangeAspect="1" noChangeArrowheads="1"/>
          </p:cNvPicPr>
          <p:nvPr>
            <p:ph idx="1"/>
          </p:nvPr>
        </p:nvPicPr>
        <p:blipFill>
          <a:blip r:embed="rId3" cstate="print"/>
          <a:stretch>
            <a:fillRect/>
          </a:stretch>
        </p:blipFill>
        <p:spPr bwMode="auto">
          <a:xfrm>
            <a:off x="503238" y="2559622"/>
            <a:ext cx="9051925" cy="3637406"/>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13</a:t>
            </a:fld>
            <a:endParaRPr lang="en-US"/>
          </a:p>
        </p:txBody>
      </p:sp>
    </p:spTree>
    <p:extLst>
      <p:ext uri="{BB962C8B-B14F-4D97-AF65-F5344CB8AC3E}">
        <p14:creationId xmlns:p14="http://schemas.microsoft.com/office/powerpoint/2010/main" val="13373543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Budget Adjustment/Reallocation(BA)</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adjust or reallocation </a:t>
            </a:r>
            <a:r>
              <a:rPr lang="en-US" sz="2400" b="1" u="sng" dirty="0"/>
              <a:t>budget</a:t>
            </a:r>
            <a:r>
              <a:rPr lang="en-US" sz="2400" dirty="0"/>
              <a:t> (not cash) among Board of Trustee approved appropriated(budgeted) accounts (General Fund and MSUE/</a:t>
            </a:r>
            <a:r>
              <a:rPr lang="en-US" sz="2400" dirty="0" err="1"/>
              <a:t>AgBioResearch</a:t>
            </a:r>
            <a:r>
              <a:rPr lang="en-US" sz="2400" dirty="0"/>
              <a:t>) or set up budgets in non-appropriated accounts (grants, auxiliary, non-credit instructions accounts, etc.).</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Move General Fund budget to another General Fund or MSUE/</a:t>
            </a:r>
            <a:r>
              <a:rPr lang="en-US" sz="1400" dirty="0" err="1"/>
              <a:t>AgBioResearch</a:t>
            </a:r>
            <a:r>
              <a:rPr lang="en-US" sz="1400" dirty="0"/>
              <a:t> account.</a:t>
            </a:r>
          </a:p>
          <a:p>
            <a:pPr>
              <a:buFont typeface="Wingdings" panose="05000000000000000000" pitchFamily="2" charset="2"/>
              <a:buChar char="ü"/>
            </a:pPr>
            <a:r>
              <a:rPr lang="en-US" sz="1400" dirty="0"/>
              <a:t>Set up or move budget in an XT account to track spending.</a:t>
            </a:r>
          </a:p>
          <a:p>
            <a:pPr>
              <a:buFont typeface="Wingdings" panose="05000000000000000000" pitchFamily="2" charset="2"/>
              <a:buChar char="ü"/>
            </a:pPr>
            <a:r>
              <a:rPr lang="en-US" sz="1400" dirty="0"/>
              <a:t>Sponsoring an event with between two General fund accounts.</a:t>
            </a:r>
          </a:p>
        </p:txBody>
      </p:sp>
      <p:sp>
        <p:nvSpPr>
          <p:cNvPr id="4" name="Slide Number Placeholder 3"/>
          <p:cNvSpPr>
            <a:spLocks noGrp="1"/>
          </p:cNvSpPr>
          <p:nvPr>
            <p:ph type="sldNum" sz="quarter" idx="12"/>
          </p:nvPr>
        </p:nvSpPr>
        <p:spPr/>
        <p:txBody>
          <a:bodyPr/>
          <a:lstStyle/>
          <a:p>
            <a:fld id="{DBDEBEEA-2C01-4B76-90A9-F2435854E36D}" type="slidenum">
              <a:rPr lang="en-US" smtClean="0"/>
              <a:pPr/>
              <a:t>14</a:t>
            </a:fld>
            <a:endParaRPr lang="en-US" dirty="0"/>
          </a:p>
        </p:txBody>
      </p:sp>
    </p:spTree>
    <p:extLst>
      <p:ext uri="{BB962C8B-B14F-4D97-AF65-F5344CB8AC3E}">
        <p14:creationId xmlns:p14="http://schemas.microsoft.com/office/powerpoint/2010/main" val="4227647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B3C6-1F02-01F2-58DA-3242C3DA0C69}"/>
              </a:ext>
            </a:extLst>
          </p:cNvPr>
          <p:cNvSpPr>
            <a:spLocks noGrp="1"/>
          </p:cNvSpPr>
          <p:nvPr>
            <p:ph type="title"/>
          </p:nvPr>
        </p:nvSpPr>
        <p:spPr/>
        <p:txBody>
          <a:bodyPr>
            <a:normAutofit fontScale="90000"/>
          </a:bodyPr>
          <a:lstStyle/>
          <a:p>
            <a:r>
              <a:rPr lang="en-US" dirty="0"/>
              <a:t>BA Quick Tips</a:t>
            </a:r>
          </a:p>
        </p:txBody>
      </p:sp>
      <p:sp>
        <p:nvSpPr>
          <p:cNvPr id="3" name="Content Placeholder 2">
            <a:extLst>
              <a:ext uri="{FF2B5EF4-FFF2-40B4-BE49-F238E27FC236}">
                <a16:creationId xmlns:a16="http://schemas.microsoft.com/office/drawing/2014/main" id="{1AE029AD-4639-E80D-A29F-D5FCA43C76D2}"/>
              </a:ext>
            </a:extLst>
          </p:cNvPr>
          <p:cNvSpPr>
            <a:spLocks noGrp="1"/>
          </p:cNvSpPr>
          <p:nvPr>
            <p:ph idx="1"/>
          </p:nvPr>
        </p:nvSpPr>
        <p:spPr/>
        <p:txBody>
          <a:bodyPr/>
          <a:lstStyle/>
          <a:p>
            <a:r>
              <a:rPr lang="en-US" dirty="0"/>
              <a:t>Use the object code where the budget is held or 7054 if unknown.</a:t>
            </a:r>
          </a:p>
          <a:p>
            <a:r>
              <a:rPr lang="en-US" dirty="0"/>
              <a:t>Provide a Business Purpose.</a:t>
            </a:r>
          </a:p>
          <a:p>
            <a:endParaRPr lang="en-US" dirty="0"/>
          </a:p>
          <a:p>
            <a:endParaRPr lang="en-US" dirty="0"/>
          </a:p>
        </p:txBody>
      </p:sp>
      <p:sp>
        <p:nvSpPr>
          <p:cNvPr id="4" name="Slide Number Placeholder 3">
            <a:extLst>
              <a:ext uri="{FF2B5EF4-FFF2-40B4-BE49-F238E27FC236}">
                <a16:creationId xmlns:a16="http://schemas.microsoft.com/office/drawing/2014/main" id="{3DD72750-7F99-D1D8-644B-F144E1EDC159}"/>
              </a:ext>
            </a:extLst>
          </p:cNvPr>
          <p:cNvSpPr>
            <a:spLocks noGrp="1"/>
          </p:cNvSpPr>
          <p:nvPr>
            <p:ph type="sldNum" sz="quarter" idx="12"/>
          </p:nvPr>
        </p:nvSpPr>
        <p:spPr/>
        <p:txBody>
          <a:bodyPr/>
          <a:lstStyle/>
          <a:p>
            <a:fld id="{76991C5B-0B27-4C67-9A9A-28FEB47E4849}" type="slidenum">
              <a:rPr lang="en-US" smtClean="0"/>
              <a:pPr/>
              <a:t>15</a:t>
            </a:fld>
            <a:endParaRPr lang="en-US" dirty="0"/>
          </a:p>
        </p:txBody>
      </p:sp>
    </p:spTree>
    <p:extLst>
      <p:ext uri="{BB962C8B-B14F-4D97-AF65-F5344CB8AC3E}">
        <p14:creationId xmlns:p14="http://schemas.microsoft.com/office/powerpoint/2010/main" val="411983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Budget Adjustment/Reallocation </a:t>
            </a:r>
            <a:r>
              <a:rPr lang="en-US" dirty="0"/>
              <a:t>(BA)</a:t>
            </a:r>
          </a:p>
        </p:txBody>
      </p:sp>
      <p:pic>
        <p:nvPicPr>
          <p:cNvPr id="3074" name="Picture 2"/>
          <p:cNvPicPr>
            <a:picLocks noGrp="1" noChangeAspect="1" noChangeArrowheads="1"/>
          </p:cNvPicPr>
          <p:nvPr>
            <p:ph idx="1"/>
          </p:nvPr>
        </p:nvPicPr>
        <p:blipFill>
          <a:blip r:embed="rId3" cstate="print"/>
          <a:stretch>
            <a:fillRect/>
          </a:stretch>
        </p:blipFill>
        <p:spPr bwMode="auto">
          <a:xfrm>
            <a:off x="503238" y="2520258"/>
            <a:ext cx="9051925" cy="371613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16</a:t>
            </a:fld>
            <a:endParaRPr lang="en-US"/>
          </a:p>
        </p:txBody>
      </p:sp>
    </p:spTree>
    <p:extLst>
      <p:ext uri="{BB962C8B-B14F-4D97-AF65-F5344CB8AC3E}">
        <p14:creationId xmlns:p14="http://schemas.microsoft.com/office/powerpoint/2010/main" val="13542106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Distribution of Income/Expense(DI)</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a:t>
            </a:r>
            <a:r>
              <a:rPr lang="en-US" sz="2400" b="1" u="sng" dirty="0"/>
              <a:t>distribute</a:t>
            </a:r>
            <a:r>
              <a:rPr lang="en-US" sz="2400" dirty="0"/>
              <a:t> a previously posted revenue or expense.  Typically, you would be moving it from one account to another because you are </a:t>
            </a:r>
            <a:r>
              <a:rPr lang="en-US" sz="2400" b="1" dirty="0"/>
              <a:t>sharing or splitting </a:t>
            </a:r>
            <a:r>
              <a:rPr lang="en-US" sz="2400" dirty="0"/>
              <a:t>the revenue or expense with another account or unit.</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An event is held, and costs are to be shared between two units.  All expenses have been charged to one unit and a portion needs to be distributed to the other unit.</a:t>
            </a:r>
          </a:p>
          <a:p>
            <a:pPr>
              <a:buFont typeface="Wingdings" panose="05000000000000000000" pitchFamily="2" charset="2"/>
              <a:buChar char="ü"/>
            </a:pPr>
            <a:r>
              <a:rPr lang="en-US" sz="1400" dirty="0"/>
              <a:t>An account did not exist when you processed a Cash Receipt or Disbursement Voucher, and the revenue or expense needs to be moved.</a:t>
            </a:r>
          </a:p>
        </p:txBody>
      </p:sp>
      <p:sp>
        <p:nvSpPr>
          <p:cNvPr id="4" name="Slide Number Placeholder 3"/>
          <p:cNvSpPr>
            <a:spLocks noGrp="1"/>
          </p:cNvSpPr>
          <p:nvPr>
            <p:ph type="sldNum" sz="quarter" idx="12"/>
          </p:nvPr>
        </p:nvSpPr>
        <p:spPr/>
        <p:txBody>
          <a:bodyPr/>
          <a:lstStyle/>
          <a:p>
            <a:fld id="{DBDEBEEA-2C01-4B76-90A9-F2435854E36D}" type="slidenum">
              <a:rPr lang="en-US" smtClean="0"/>
              <a:pPr/>
              <a:t>17</a:t>
            </a:fld>
            <a:endParaRPr lang="en-US" dirty="0"/>
          </a:p>
        </p:txBody>
      </p:sp>
    </p:spTree>
    <p:extLst>
      <p:ext uri="{BB962C8B-B14F-4D97-AF65-F5344CB8AC3E}">
        <p14:creationId xmlns:p14="http://schemas.microsoft.com/office/powerpoint/2010/main" val="13349256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DI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a:xfrm>
            <a:off x="502920" y="1813564"/>
            <a:ext cx="9052560" cy="5273036"/>
          </a:xfrm>
        </p:spPr>
        <p:txBody>
          <a:bodyPr/>
          <a:lstStyle/>
          <a:p>
            <a:r>
              <a:rPr lang="en-US" sz="2400" dirty="0"/>
              <a:t>Sometimes used to “correct” where an item has been posted.  A better edoc type would be a General Error Correction (GEC).</a:t>
            </a:r>
          </a:p>
          <a:p>
            <a:r>
              <a:rPr lang="en-US" sz="2400" dirty="0"/>
              <a:t>If only changing substring data (sub-account, sub-object code, project or org ref id) and Intra-Account Adjustment (IAA) should be used instead.</a:t>
            </a:r>
          </a:p>
          <a:p>
            <a:r>
              <a:rPr lang="en-US" sz="2400" dirty="0"/>
              <a:t>Typically using all revenue (starts with 4) or all expense (starts with 6) object codes.</a:t>
            </a:r>
          </a:p>
          <a:p>
            <a:r>
              <a:rPr lang="en-US" sz="2400" dirty="0"/>
              <a:t>Provide a Business Purpose.</a:t>
            </a:r>
          </a:p>
          <a:p>
            <a:r>
              <a:rPr lang="en-US" sz="2400" dirty="0"/>
              <a:t>Add support – typically an edoc number or operating statement.</a:t>
            </a:r>
          </a:p>
          <a:p>
            <a:r>
              <a:rPr lang="en-US" sz="2400" dirty="0"/>
              <a:t>Check General Ledger Pending Entries before submitting. Follow the cash!</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18</a:t>
            </a:fld>
            <a:endParaRPr lang="en-US" dirty="0"/>
          </a:p>
        </p:txBody>
      </p:sp>
    </p:spTree>
    <p:extLst>
      <p:ext uri="{BB962C8B-B14F-4D97-AF65-F5344CB8AC3E}">
        <p14:creationId xmlns:p14="http://schemas.microsoft.com/office/powerpoint/2010/main" val="366574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Distribution of Income and Expense (DI)</a:t>
            </a:r>
          </a:p>
        </p:txBody>
      </p:sp>
      <p:pic>
        <p:nvPicPr>
          <p:cNvPr id="4098" name="Picture 2"/>
          <p:cNvPicPr>
            <a:picLocks noGrp="1" noChangeAspect="1" noChangeArrowheads="1"/>
          </p:cNvPicPr>
          <p:nvPr>
            <p:ph idx="1"/>
          </p:nvPr>
        </p:nvPicPr>
        <p:blipFill>
          <a:blip r:embed="rId3" cstate="print"/>
          <a:stretch>
            <a:fillRect/>
          </a:stretch>
        </p:blipFill>
        <p:spPr bwMode="auto">
          <a:xfrm>
            <a:off x="503238" y="2243793"/>
            <a:ext cx="9051925" cy="426906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19</a:t>
            </a:fld>
            <a:endParaRPr lang="en-US"/>
          </a:p>
        </p:txBody>
      </p:sp>
    </p:spTree>
    <p:extLst>
      <p:ext uri="{BB962C8B-B14F-4D97-AF65-F5344CB8AC3E}">
        <p14:creationId xmlns:p14="http://schemas.microsoft.com/office/powerpoint/2010/main" val="1854285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a:t>
            </a:r>
          </a:p>
        </p:txBody>
      </p:sp>
      <p:sp>
        <p:nvSpPr>
          <p:cNvPr id="3" name="Content Placeholder 2"/>
          <p:cNvSpPr>
            <a:spLocks noGrp="1"/>
          </p:cNvSpPr>
          <p:nvPr>
            <p:ph idx="1"/>
          </p:nvPr>
        </p:nvSpPr>
        <p:spPr/>
        <p:txBody>
          <a:bodyPr/>
          <a:lstStyle/>
          <a:p>
            <a:pPr lvl="0"/>
            <a:r>
              <a:rPr lang="en-US" dirty="0">
                <a:latin typeface="Gotham-Bold"/>
              </a:rPr>
              <a:t>Basic Accounting Concepts</a:t>
            </a:r>
          </a:p>
          <a:p>
            <a:r>
              <a:rPr lang="en-US" dirty="0"/>
              <a:t>KFS Transactional Edocs</a:t>
            </a:r>
          </a:p>
          <a:p>
            <a:pPr lvl="1"/>
            <a:r>
              <a:rPr lang="en-US" dirty="0">
                <a:latin typeface="Gotham-Bold"/>
              </a:rPr>
              <a:t>Types and Purposes</a:t>
            </a:r>
          </a:p>
          <a:p>
            <a:pPr lvl="1"/>
            <a:r>
              <a:rPr lang="en-US" dirty="0"/>
              <a:t>Action Item Buttons</a:t>
            </a:r>
            <a:endParaRPr lang="en-US" dirty="0">
              <a:latin typeface="Gotham-Bold"/>
            </a:endParaRPr>
          </a:p>
          <a:p>
            <a:pPr lvl="1"/>
            <a:r>
              <a:rPr lang="en-US" dirty="0"/>
              <a:t>Workflow and Routing</a:t>
            </a:r>
          </a:p>
          <a:p>
            <a:pPr lvl="1"/>
            <a:r>
              <a:rPr lang="en-US" dirty="0">
                <a:latin typeface="Gotham-Bold"/>
              </a:rPr>
              <a:t>Search Functionality</a:t>
            </a:r>
          </a:p>
        </p:txBody>
      </p:sp>
      <p:sp>
        <p:nvSpPr>
          <p:cNvPr id="6" name="Slide Number Placeholder 5"/>
          <p:cNvSpPr>
            <a:spLocks noGrp="1"/>
          </p:cNvSpPr>
          <p:nvPr>
            <p:ph type="sldNum" sz="quarter" idx="12"/>
          </p:nvPr>
        </p:nvSpPr>
        <p:spPr/>
        <p:txBody>
          <a:bodyPr/>
          <a:lstStyle/>
          <a:p>
            <a:fld id="{DBDEBEEA-2C01-4B76-90A9-F2435854E36D}"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General Error Correction (GEC)</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a:t>
            </a:r>
            <a:r>
              <a:rPr lang="en-US" sz="2400" b="1" u="sng" dirty="0"/>
              <a:t>correct</a:t>
            </a:r>
            <a:r>
              <a:rPr lang="en-US" sz="2400" dirty="0"/>
              <a:t> the account or object code for a previously posted revenue or expense because an </a:t>
            </a:r>
            <a:r>
              <a:rPr lang="en-US" sz="2400" b="1" dirty="0"/>
              <a:t>error was made</a:t>
            </a:r>
            <a:r>
              <a:rPr lang="en-US" sz="2400" dirty="0"/>
              <a:t>.  </a:t>
            </a:r>
          </a:p>
          <a:p>
            <a:pPr marL="0" indent="0">
              <a:buNone/>
            </a:pPr>
            <a:endParaRPr lang="en-US" sz="2400" dirty="0"/>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You forgot to change the default object code on a PCard edoc.</a:t>
            </a:r>
          </a:p>
          <a:p>
            <a:pPr>
              <a:buFont typeface="Wingdings" panose="05000000000000000000" pitchFamily="2" charset="2"/>
              <a:buChar char="ü"/>
            </a:pPr>
            <a:r>
              <a:rPr lang="en-US" sz="1400" dirty="0"/>
              <a:t>You were supposed to use a gift account for supply charges and used a General fund account instead.</a:t>
            </a:r>
          </a:p>
          <a:p>
            <a:pPr>
              <a:buFont typeface="Wingdings" panose="05000000000000000000" pitchFamily="2" charset="2"/>
              <a:buChar char="ü"/>
            </a:pPr>
            <a:r>
              <a:rPr lang="en-US" sz="1400" dirty="0"/>
              <a:t>A Service Billing or Service Provider billing posts automatically to an incorrect account.</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20</a:t>
            </a:fld>
            <a:endParaRPr lang="en-US" dirty="0"/>
          </a:p>
        </p:txBody>
      </p:sp>
    </p:spTree>
    <p:extLst>
      <p:ext uri="{BB962C8B-B14F-4D97-AF65-F5344CB8AC3E}">
        <p14:creationId xmlns:p14="http://schemas.microsoft.com/office/powerpoint/2010/main" val="26520720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GEC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400" dirty="0"/>
              <a:t>If not correcting an error a better edoc type would be a Distribution of Income/Expense (DI).</a:t>
            </a:r>
          </a:p>
          <a:p>
            <a:r>
              <a:rPr lang="en-US" sz="2400" dirty="0"/>
              <a:t>If only changing substring data (sub-account, sub-object code, project or org ref id) and Intra-Account Adjustment (IAA) should be used instead.</a:t>
            </a:r>
          </a:p>
          <a:p>
            <a:r>
              <a:rPr lang="en-US" sz="2400" dirty="0"/>
              <a:t>Typically using all revenue (starts with 4) or all expense (starts with 6) object codes.</a:t>
            </a:r>
          </a:p>
          <a:p>
            <a:r>
              <a:rPr lang="en-US" sz="2400" dirty="0"/>
              <a:t>Provide a Business Purpose.</a:t>
            </a:r>
          </a:p>
          <a:p>
            <a:r>
              <a:rPr lang="en-US" sz="2400" dirty="0"/>
              <a:t>Add support – typically an edoc number or operating statement.</a:t>
            </a:r>
          </a:p>
          <a:p>
            <a:r>
              <a:rPr lang="en-US" sz="2400" dirty="0"/>
              <a:t>Check General Ledger Pending Entries before submitting. Follow the cash!</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21</a:t>
            </a:fld>
            <a:endParaRPr lang="en-US" dirty="0"/>
          </a:p>
        </p:txBody>
      </p:sp>
    </p:spTree>
    <p:extLst>
      <p:ext uri="{BB962C8B-B14F-4D97-AF65-F5344CB8AC3E}">
        <p14:creationId xmlns:p14="http://schemas.microsoft.com/office/powerpoint/2010/main" val="167057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Error Correction (GEC)</a:t>
            </a:r>
          </a:p>
        </p:txBody>
      </p:sp>
      <p:pic>
        <p:nvPicPr>
          <p:cNvPr id="5122" name="Picture 2"/>
          <p:cNvPicPr>
            <a:picLocks noGrp="1" noChangeAspect="1" noChangeArrowheads="1"/>
          </p:cNvPicPr>
          <p:nvPr>
            <p:ph idx="1"/>
          </p:nvPr>
        </p:nvPicPr>
        <p:blipFill>
          <a:blip r:embed="rId3" cstate="print"/>
          <a:stretch>
            <a:fillRect/>
          </a:stretch>
        </p:blipFill>
        <p:spPr bwMode="auto">
          <a:xfrm>
            <a:off x="503238" y="1752600"/>
            <a:ext cx="9051925" cy="383402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22</a:t>
            </a:fld>
            <a:endParaRPr lang="en-US"/>
          </a:p>
        </p:txBody>
      </p:sp>
      <p:sp>
        <p:nvSpPr>
          <p:cNvPr id="5" name="Title 1"/>
          <p:cNvSpPr txBox="1">
            <a:spLocks/>
          </p:cNvSpPr>
          <p:nvPr/>
        </p:nvSpPr>
        <p:spPr>
          <a:xfrm>
            <a:off x="472440" y="5791200"/>
            <a:ext cx="9052560" cy="1447800"/>
          </a:xfrm>
          <a:prstGeom prst="rect">
            <a:avLst/>
          </a:prstGeom>
        </p:spPr>
        <p:txBody>
          <a:bodyPr lIns="101846" tIns="50923" rIns="101846" bIns="50923">
            <a:normAutofit fontScale="90000"/>
          </a:bodyPr>
          <a:lstStyle>
            <a:lvl1pPr algn="l" defTabSz="509292" rtl="0" eaLnBrk="1" fontAlgn="base" hangingPunct="1">
              <a:spcBef>
                <a:spcPct val="0"/>
              </a:spcBef>
              <a:spcAft>
                <a:spcPct val="0"/>
              </a:spcAft>
              <a:defRPr sz="4000" b="1" i="0" kern="1200" baseline="0">
                <a:solidFill>
                  <a:srgbClr val="18453B"/>
                </a:solidFill>
                <a:latin typeface="Gotham-Bold"/>
                <a:ea typeface="ＭＳ Ｐゴシック" charset="-128"/>
                <a:cs typeface="Gotham-Bold"/>
              </a:defRPr>
            </a:lvl1pPr>
            <a:lvl2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2pPr>
            <a:lvl3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3pPr>
            <a:lvl4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4pPr>
            <a:lvl5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5pPr>
            <a:lvl6pPr marL="509292"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6pPr>
            <a:lvl7pPr marL="1018586"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7pPr>
            <a:lvl8pPr marL="1527879"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8pPr>
            <a:lvl9pPr marL="2037173"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9pPr>
          </a:lstStyle>
          <a:p>
            <a:pPr indent="0">
              <a:buNone/>
            </a:pPr>
            <a:r>
              <a:rPr lang="en-US" sz="1600" b="0" u="sng" dirty="0"/>
              <a:t>Reference Origin Code &amp; Reference Number</a:t>
            </a:r>
          </a:p>
          <a:p>
            <a:pPr marL="285750" indent="-285750">
              <a:buFont typeface="Arial" panose="020B0604020202020204" pitchFamily="34" charset="0"/>
              <a:buChar char="•"/>
            </a:pPr>
            <a:r>
              <a:rPr lang="en-US" sz="1600" b="0" dirty="0"/>
              <a:t>Use the Reference Origin Code listed on the Operating Statement.</a:t>
            </a:r>
          </a:p>
          <a:p>
            <a:pPr marL="740664" indent="-285750">
              <a:buFont typeface="Wingdings" panose="05000000000000000000" pitchFamily="2" charset="2"/>
              <a:buChar char="§"/>
            </a:pPr>
            <a:r>
              <a:rPr lang="en-US" sz="1600" b="0" dirty="0"/>
              <a:t>KFS transactions all have the code 01. Concur is 24.  Service Billers may use other codes.</a:t>
            </a:r>
          </a:p>
          <a:p>
            <a:pPr marL="740664" indent="-285750">
              <a:buFont typeface="Wingdings" panose="05000000000000000000" pitchFamily="2" charset="2"/>
              <a:buChar char="§"/>
            </a:pPr>
            <a:endParaRPr lang="en-US" sz="1600" b="0" dirty="0"/>
          </a:p>
          <a:p>
            <a:pPr marL="283464" indent="-285750">
              <a:buFont typeface="Arial" panose="020B0604020202020204" pitchFamily="34" charset="0"/>
              <a:buChar char="•"/>
            </a:pPr>
            <a:r>
              <a:rPr lang="en-US" sz="1600" b="0" dirty="0"/>
              <a:t>The Reference Number is the transaction document number listed on the Operating Statement.</a:t>
            </a:r>
          </a:p>
        </p:txBody>
      </p:sp>
    </p:spTree>
    <p:extLst>
      <p:ext uri="{BB962C8B-B14F-4D97-AF65-F5344CB8AC3E}">
        <p14:creationId xmlns:p14="http://schemas.microsoft.com/office/powerpoint/2010/main" val="32676506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Intra-Account Adjustment (IAA)</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correct substring account data on a previously posted entry. Does not route to Central Accounting. </a:t>
            </a:r>
          </a:p>
          <a:p>
            <a:pPr marL="0" indent="0">
              <a:buNone/>
            </a:pPr>
            <a:endParaRPr lang="en-US" sz="2400" dirty="0"/>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Any of the following needs to be added to a transaction after it has posted:</a:t>
            </a:r>
          </a:p>
          <a:p>
            <a:pPr lvl="1"/>
            <a:r>
              <a:rPr lang="en-US" sz="1400" dirty="0"/>
              <a:t>Sub-account</a:t>
            </a:r>
          </a:p>
          <a:p>
            <a:pPr lvl="1"/>
            <a:r>
              <a:rPr lang="en-US" sz="1400" dirty="0"/>
              <a:t>Sub- object code</a:t>
            </a:r>
          </a:p>
          <a:p>
            <a:pPr lvl="1"/>
            <a:r>
              <a:rPr lang="en-US" sz="1400" dirty="0"/>
              <a:t>Project</a:t>
            </a:r>
          </a:p>
          <a:p>
            <a:pPr lvl="1"/>
            <a:r>
              <a:rPr lang="en-US" sz="1400" dirty="0"/>
              <a:t>Org Ref Id</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23</a:t>
            </a:fld>
            <a:endParaRPr lang="en-US" dirty="0"/>
          </a:p>
        </p:txBody>
      </p:sp>
    </p:spTree>
    <p:extLst>
      <p:ext uri="{BB962C8B-B14F-4D97-AF65-F5344CB8AC3E}">
        <p14:creationId xmlns:p14="http://schemas.microsoft.com/office/powerpoint/2010/main" val="18285391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Intra Account Adjustment (IAA)</a:t>
            </a:r>
          </a:p>
        </p:txBody>
      </p:sp>
      <p:pic>
        <p:nvPicPr>
          <p:cNvPr id="8194" name="Picture 2"/>
          <p:cNvPicPr>
            <a:picLocks noGrp="1" noChangeAspect="1" noChangeArrowheads="1"/>
          </p:cNvPicPr>
          <p:nvPr>
            <p:ph idx="1"/>
          </p:nvPr>
        </p:nvPicPr>
        <p:blipFill>
          <a:blip r:embed="rId3" cstate="print"/>
          <a:stretch>
            <a:fillRect/>
          </a:stretch>
        </p:blipFill>
        <p:spPr bwMode="auto">
          <a:xfrm>
            <a:off x="503238" y="2743529"/>
            <a:ext cx="9051925" cy="3269591"/>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24</a:t>
            </a:fld>
            <a:endParaRPr lang="en-US"/>
          </a:p>
        </p:txBody>
      </p:sp>
    </p:spTree>
    <p:extLst>
      <p:ext uri="{BB962C8B-B14F-4D97-AF65-F5344CB8AC3E}">
        <p14:creationId xmlns:p14="http://schemas.microsoft.com/office/powerpoint/2010/main" val="19979630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Internal Billing (IB)</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bill a MSU account for services or supplies that your unit provided. </a:t>
            </a:r>
          </a:p>
          <a:p>
            <a:pPr marL="0" indent="0">
              <a:buNone/>
            </a:pPr>
            <a:r>
              <a:rPr lang="en-US" sz="2400" dirty="0"/>
              <a:t>The </a:t>
            </a:r>
            <a:r>
              <a:rPr lang="en-US" sz="2400" i="1" dirty="0"/>
              <a:t>Income</a:t>
            </a:r>
            <a:r>
              <a:rPr lang="en-US" sz="2400" dirty="0"/>
              <a:t> object code needs to start with a 4 (typically 4050) and the </a:t>
            </a:r>
            <a:r>
              <a:rPr lang="en-US" sz="2400" i="1" dirty="0"/>
              <a:t>Expense</a:t>
            </a:r>
            <a:r>
              <a:rPr lang="en-US" sz="2400" dirty="0"/>
              <a:t> object code needs to start with a 6.</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Stores</a:t>
            </a:r>
          </a:p>
          <a:p>
            <a:pPr>
              <a:buFont typeface="Wingdings" panose="05000000000000000000" pitchFamily="2" charset="2"/>
              <a:buChar char="ü"/>
            </a:pPr>
            <a:r>
              <a:rPr lang="en-US" sz="1400" dirty="0"/>
              <a:t>Kellogg Center</a:t>
            </a:r>
          </a:p>
          <a:p>
            <a:pPr>
              <a:buFont typeface="Wingdings" panose="05000000000000000000" pitchFamily="2" charset="2"/>
              <a:buChar char="ü"/>
            </a:pPr>
            <a:r>
              <a:rPr lang="en-US" sz="1400" dirty="0"/>
              <a:t>Dairy Store</a:t>
            </a:r>
          </a:p>
          <a:p>
            <a:pPr>
              <a:buFont typeface="Wingdings" panose="05000000000000000000" pitchFamily="2" charset="2"/>
              <a:buChar char="ü"/>
            </a:pPr>
            <a:r>
              <a:rPr lang="en-US" sz="1400" dirty="0"/>
              <a:t>Diagnostic Lab</a:t>
            </a:r>
          </a:p>
          <a:p>
            <a:pPr>
              <a:buFont typeface="Wingdings" panose="05000000000000000000" pitchFamily="2" charset="2"/>
              <a:buChar char="ü"/>
            </a:pPr>
            <a:r>
              <a:rPr lang="en-US" sz="1400" dirty="0"/>
              <a:t>HR Services</a:t>
            </a:r>
          </a:p>
          <a:p>
            <a:pPr>
              <a:buFont typeface="Wingdings" panose="05000000000000000000" pitchFamily="2" charset="2"/>
              <a:buChar char="ü"/>
            </a:pPr>
            <a:r>
              <a:rPr lang="en-US" sz="1400" dirty="0"/>
              <a:t>Library Copies</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25</a:t>
            </a:fld>
            <a:endParaRPr lang="en-US" dirty="0"/>
          </a:p>
        </p:txBody>
      </p:sp>
    </p:spTree>
    <p:extLst>
      <p:ext uri="{BB962C8B-B14F-4D97-AF65-F5344CB8AC3E}">
        <p14:creationId xmlns:p14="http://schemas.microsoft.com/office/powerpoint/2010/main" val="21527935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IB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800" dirty="0"/>
              <a:t>The </a:t>
            </a:r>
            <a:r>
              <a:rPr lang="en-US" sz="2800" i="1" dirty="0"/>
              <a:t>Income</a:t>
            </a:r>
            <a:r>
              <a:rPr lang="en-US" sz="2800" dirty="0"/>
              <a:t> object code needs to start with a 4 (typically 4050) and the </a:t>
            </a:r>
            <a:r>
              <a:rPr lang="en-US" sz="2800" i="1" dirty="0"/>
              <a:t>Expense</a:t>
            </a:r>
            <a:r>
              <a:rPr lang="en-US" sz="2800" dirty="0"/>
              <a:t> object code needs to start with a 6.</a:t>
            </a:r>
          </a:p>
          <a:p>
            <a:r>
              <a:rPr lang="en-US" sz="2600" dirty="0"/>
              <a:t>Provide a Business Purpose. This is sometimes done by the billing department but may need to be added by the department being charged (Kellogg, Stores, Dairy Store, etc.)</a:t>
            </a:r>
          </a:p>
          <a:p>
            <a:r>
              <a:rPr lang="en-US" sz="2600" dirty="0"/>
              <a:t>Be sure Manual of Business Procedures policy is followed (retirements, gifts, food, etc.)</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26</a:t>
            </a:fld>
            <a:endParaRPr lang="en-US" dirty="0"/>
          </a:p>
        </p:txBody>
      </p:sp>
    </p:spTree>
    <p:extLst>
      <p:ext uri="{BB962C8B-B14F-4D97-AF65-F5344CB8AC3E}">
        <p14:creationId xmlns:p14="http://schemas.microsoft.com/office/powerpoint/2010/main" val="292027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Billing (IB)</a:t>
            </a:r>
          </a:p>
        </p:txBody>
      </p:sp>
      <p:pic>
        <p:nvPicPr>
          <p:cNvPr id="6146" name="Picture 2"/>
          <p:cNvPicPr>
            <a:picLocks noGrp="1" noChangeAspect="1" noChangeArrowheads="1"/>
          </p:cNvPicPr>
          <p:nvPr>
            <p:ph idx="1"/>
          </p:nvPr>
        </p:nvPicPr>
        <p:blipFill>
          <a:blip r:embed="rId3" cstate="print"/>
          <a:stretch>
            <a:fillRect/>
          </a:stretch>
        </p:blipFill>
        <p:spPr bwMode="auto">
          <a:xfrm>
            <a:off x="503238" y="2551261"/>
            <a:ext cx="9051925" cy="3654127"/>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27</a:t>
            </a:fld>
            <a:endParaRPr lang="en-US"/>
          </a:p>
        </p:txBody>
      </p:sp>
    </p:spTree>
    <p:extLst>
      <p:ext uri="{BB962C8B-B14F-4D97-AF65-F5344CB8AC3E}">
        <p14:creationId xmlns:p14="http://schemas.microsoft.com/office/powerpoint/2010/main" val="155116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Error Correction Button</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a:t>
            </a:r>
            <a:r>
              <a:rPr lang="en-US" sz="2400" b="1" u="sng" dirty="0"/>
              <a:t>completely reverse </a:t>
            </a:r>
            <a:r>
              <a:rPr lang="en-US" sz="2400" dirty="0"/>
              <a:t>an e-doc transaction. </a:t>
            </a:r>
          </a:p>
          <a:p>
            <a:pPr marL="0" indent="0">
              <a:buNone/>
            </a:pPr>
            <a:endParaRPr lang="en-US" sz="2400" dirty="0"/>
          </a:p>
          <a:p>
            <a:pPr>
              <a:buFont typeface="Wingdings" panose="05000000000000000000" pitchFamily="2" charset="2"/>
              <a:buChar char="ü"/>
            </a:pPr>
            <a:r>
              <a:rPr lang="en-US" sz="2400" dirty="0"/>
              <a:t>Will create a new edoc that routes for approvals.</a:t>
            </a:r>
          </a:p>
          <a:p>
            <a:pPr>
              <a:buFont typeface="Wingdings" panose="05000000000000000000" pitchFamily="2" charset="2"/>
              <a:buChar char="ü"/>
            </a:pPr>
            <a:r>
              <a:rPr lang="en-US" sz="2400" dirty="0"/>
              <a:t>Will reference the edoc that is being corrected.</a:t>
            </a:r>
          </a:p>
          <a:p>
            <a:pPr>
              <a:buFont typeface="Wingdings" panose="05000000000000000000" pitchFamily="2" charset="2"/>
              <a:buChar char="ü"/>
            </a:pPr>
            <a:r>
              <a:rPr lang="en-US" sz="2400" dirty="0"/>
              <a:t>Can only be used during the same fiscal year.</a:t>
            </a:r>
          </a:p>
          <a:p>
            <a:pPr>
              <a:buFont typeface="Wingdings" panose="05000000000000000000" pitchFamily="2" charset="2"/>
              <a:buChar char="ü"/>
            </a:pPr>
            <a:r>
              <a:rPr lang="en-US" sz="2400" dirty="0"/>
              <a:t>Since it will completely reverse an edoc it should not be used if you just need to correct one or two lines of an edoc with many lines.</a:t>
            </a: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28</a:t>
            </a:fld>
            <a:endParaRPr lang="en-US" dirty="0"/>
          </a:p>
        </p:txBody>
      </p:sp>
    </p:spTree>
    <p:extLst>
      <p:ext uri="{BB962C8B-B14F-4D97-AF65-F5344CB8AC3E}">
        <p14:creationId xmlns:p14="http://schemas.microsoft.com/office/powerpoint/2010/main" val="7690935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55936"/>
            <a:ext cx="9052560" cy="544264"/>
          </a:xfrm>
        </p:spPr>
        <p:txBody>
          <a:bodyPr>
            <a:normAutofit fontScale="90000"/>
          </a:bodyPr>
          <a:lstStyle/>
          <a:p>
            <a:r>
              <a:rPr lang="en-US" dirty="0"/>
              <a:t>Error Correction Button</a:t>
            </a:r>
          </a:p>
        </p:txBody>
      </p:sp>
      <p:pic>
        <p:nvPicPr>
          <p:cNvPr id="1028" name="Picture 4"/>
          <p:cNvPicPr>
            <a:picLocks noGrp="1" noChangeAspect="1" noChangeArrowheads="1"/>
          </p:cNvPicPr>
          <p:nvPr>
            <p:ph idx="1"/>
          </p:nvPr>
        </p:nvPicPr>
        <p:blipFill>
          <a:blip r:embed="rId3" cstate="print"/>
          <a:srcRect b="19477"/>
          <a:stretch>
            <a:fillRect/>
          </a:stretch>
        </p:blipFill>
        <p:spPr bwMode="auto">
          <a:xfrm>
            <a:off x="289073" y="1804265"/>
            <a:ext cx="9601692" cy="551093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DEBEEA-2C01-4B76-90A9-F2435854E36D}" type="slidenum">
              <a:rPr lang="en-US" smtClean="0"/>
              <a:pPr/>
              <a:t>29</a:t>
            </a:fld>
            <a:endParaRPr lang="en-US"/>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80660" y="777242"/>
            <a:ext cx="4777740" cy="518825"/>
          </a:xfrm>
          <a:prstGeom prst="rect">
            <a:avLst/>
          </a:prstGeom>
          <a:noFill/>
          <a:ln w="9525">
            <a:noFill/>
            <a:miter lim="800000"/>
            <a:headEnd/>
            <a:tailEnd/>
          </a:ln>
        </p:spPr>
      </p:pic>
    </p:spTree>
    <p:extLst>
      <p:ext uri="{BB962C8B-B14F-4D97-AF65-F5344CB8AC3E}">
        <p14:creationId xmlns:p14="http://schemas.microsoft.com/office/powerpoint/2010/main" val="15806867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066800"/>
            <a:ext cx="8549640" cy="838200"/>
          </a:xfrm>
        </p:spPr>
        <p:txBody>
          <a:bodyPr/>
          <a:lstStyle/>
          <a:p>
            <a:r>
              <a:rPr lang="en-US" dirty="0"/>
              <a:t>Basic Accounting Concepts</a:t>
            </a:r>
          </a:p>
        </p:txBody>
      </p:sp>
      <p:sp>
        <p:nvSpPr>
          <p:cNvPr id="8" name="Subtitle 7"/>
          <p:cNvSpPr>
            <a:spLocks noGrp="1"/>
          </p:cNvSpPr>
          <p:nvPr>
            <p:ph type="subTitle" idx="1"/>
          </p:nvPr>
        </p:nvSpPr>
        <p:spPr>
          <a:xfrm>
            <a:off x="609600" y="2133600"/>
            <a:ext cx="8458200" cy="4800600"/>
          </a:xfrm>
        </p:spPr>
        <p:txBody>
          <a:bodyPr>
            <a:normAutofit/>
          </a:bodyPr>
          <a:lstStyle/>
          <a:p>
            <a:pPr algn="ctr"/>
            <a:r>
              <a:rPr lang="en-US" sz="3100" b="1" u="sng" dirty="0">
                <a:solidFill>
                  <a:srgbClr val="008000"/>
                </a:solidFill>
              </a:rPr>
              <a:t>FOLLOW THE CASH</a:t>
            </a:r>
            <a:endParaRPr lang="en-US" sz="3100" b="1" u="sng" dirty="0">
              <a:solidFill>
                <a:srgbClr val="008000"/>
              </a:solidFill>
              <a:latin typeface="Gotham-Bold"/>
              <a:cs typeface="Gotham-Bold"/>
            </a:endParaRPr>
          </a:p>
          <a:p>
            <a:endParaRPr lang="en-US" sz="3100" dirty="0">
              <a:solidFill>
                <a:srgbClr val="595959"/>
              </a:solidFill>
              <a:latin typeface="Gotham-Bold"/>
              <a:cs typeface="Gotham-Bold"/>
            </a:endParaRPr>
          </a:p>
          <a:p>
            <a:pPr marL="457200" indent="-457200">
              <a:buFont typeface="Arial" panose="020B0604020202020204" pitchFamily="34" charset="0"/>
              <a:buChar char="•"/>
            </a:pPr>
            <a:r>
              <a:rPr lang="en-US" sz="3100" dirty="0">
                <a:solidFill>
                  <a:srgbClr val="595959"/>
                </a:solidFill>
                <a:latin typeface="Gotham-Bold"/>
                <a:cs typeface="Gotham-Bold"/>
              </a:rPr>
              <a:t>Balance Sheet and Income Statement</a:t>
            </a:r>
          </a:p>
          <a:p>
            <a:pPr marL="457200" indent="-457200">
              <a:buFont typeface="Arial" panose="020B0604020202020204" pitchFamily="34" charset="0"/>
              <a:buChar char="•"/>
            </a:pPr>
            <a:r>
              <a:rPr lang="en-US" sz="3100" dirty="0">
                <a:solidFill>
                  <a:srgbClr val="595959"/>
                </a:solidFill>
                <a:latin typeface="Gotham-Bold"/>
                <a:cs typeface="Gotham-Bold"/>
              </a:rPr>
              <a:t>Why debits and credits matter</a:t>
            </a:r>
          </a:p>
          <a:p>
            <a:endParaRPr lang="en-US" sz="3100" b="1" u="sng" dirty="0">
              <a:solidFill>
                <a:srgbClr val="008000"/>
              </a:solidFill>
            </a:endParaRPr>
          </a:p>
          <a:p>
            <a:endParaRPr lang="en-US" sz="3100" b="1" u="sng" dirty="0">
              <a:solidFill>
                <a:srgbClr val="008000"/>
              </a:solidFill>
            </a:endParaRPr>
          </a:p>
          <a:p>
            <a:pPr algn="ctr"/>
            <a:r>
              <a:rPr lang="en-US" sz="3100" b="1" dirty="0">
                <a:solidFill>
                  <a:srgbClr val="008000"/>
                </a:solidFill>
              </a:rPr>
              <a:t>Increase to cash is a debit!</a:t>
            </a:r>
            <a:endParaRPr lang="en-US" sz="3100" b="1" dirty="0">
              <a:solidFill>
                <a:srgbClr val="008000"/>
              </a:solidFill>
              <a:latin typeface="Gotham-Bold"/>
              <a:cs typeface="Gotham-Bold"/>
            </a:endParaRPr>
          </a:p>
          <a:p>
            <a:pPr marL="457200" indent="-457200">
              <a:buFont typeface="Arial" panose="020B0604020202020204" pitchFamily="34" charset="0"/>
              <a:buChar char="•"/>
            </a:pPr>
            <a:endParaRPr lang="en-US" sz="3100" dirty="0">
              <a:solidFill>
                <a:srgbClr val="595959"/>
              </a:solidFill>
              <a:latin typeface="Gotham-Bold"/>
              <a:cs typeface="Gotham-Bold"/>
            </a:endParaRPr>
          </a:p>
        </p:txBody>
      </p:sp>
      <p:sp>
        <p:nvSpPr>
          <p:cNvPr id="4" name="Slide Number Placeholder 3"/>
          <p:cNvSpPr>
            <a:spLocks noGrp="1"/>
          </p:cNvSpPr>
          <p:nvPr>
            <p:ph type="sldNum" sz="quarter" idx="12"/>
          </p:nvPr>
        </p:nvSpPr>
        <p:spPr/>
        <p:txBody>
          <a:bodyPr/>
          <a:lstStyle/>
          <a:p>
            <a:fld id="{DBDEBEEA-2C01-4B76-90A9-F2435854E36D}" type="slidenum">
              <a:rPr lang="en-US" smtClean="0"/>
              <a:pPr/>
              <a:t>3</a:t>
            </a:fld>
            <a:endParaRPr lang="en-US"/>
          </a:p>
        </p:txBody>
      </p:sp>
      <p:sp>
        <p:nvSpPr>
          <p:cNvPr id="3" name="Arrow: Right 2">
            <a:extLst>
              <a:ext uri="{FF2B5EF4-FFF2-40B4-BE49-F238E27FC236}">
                <a16:creationId xmlns:a16="http://schemas.microsoft.com/office/drawing/2014/main" id="{96D6771B-F43D-ADE4-3FCB-2E0B89849102}"/>
              </a:ext>
            </a:extLst>
          </p:cNvPr>
          <p:cNvSpPr/>
          <p:nvPr/>
        </p:nvSpPr>
        <p:spPr>
          <a:xfrm>
            <a:off x="1066800" y="5697432"/>
            <a:ext cx="685800"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Arrow: Right 4">
            <a:extLst>
              <a:ext uri="{FF2B5EF4-FFF2-40B4-BE49-F238E27FC236}">
                <a16:creationId xmlns:a16="http://schemas.microsoft.com/office/drawing/2014/main" id="{E44FC981-FF24-0881-BE39-B58771E3E92A}"/>
              </a:ext>
            </a:extLst>
          </p:cNvPr>
          <p:cNvSpPr/>
          <p:nvPr/>
        </p:nvSpPr>
        <p:spPr>
          <a:xfrm rot="10800000">
            <a:off x="7924800" y="5697432"/>
            <a:ext cx="685800"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Cash Receipt (CR)</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endParaRPr lang="en-US" sz="1800" dirty="0"/>
          </a:p>
          <a:p>
            <a:pPr marL="0" indent="0">
              <a:buNone/>
            </a:pPr>
            <a:r>
              <a:rPr lang="en-US" sz="2400" dirty="0"/>
              <a:t>To facilitate cash/checks deposited with Cashiers and posting to the General Ledger/Operating Statement.</a:t>
            </a:r>
          </a:p>
          <a:p>
            <a:pPr marL="0" indent="0">
              <a:buNone/>
            </a:pPr>
            <a:endParaRPr lang="en-US" sz="1800" dirty="0"/>
          </a:p>
          <a:p>
            <a:r>
              <a:rPr lang="en-US" sz="1800" dirty="0"/>
              <a:t>Once the CR has been submitted it cannot be edited.  Cashier’s can disapprove if ENROUTE or the unit can submit a correcting entry (GEC) if it has gone final.</a:t>
            </a:r>
          </a:p>
          <a:p>
            <a:r>
              <a:rPr lang="en-US" sz="1800" dirty="0"/>
              <a:t>Attachments are not reviewed by Cashier’s so be sure all sensitive data (banking info on checks, SSN’s, etc.) has been redacted.</a:t>
            </a:r>
          </a:p>
          <a:p>
            <a:r>
              <a:rPr lang="en-US" sz="1800" dirty="0"/>
              <a:t>Cashier’s only confirm whether the cash/checks received match to the deposit total.</a:t>
            </a:r>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30</a:t>
            </a:fld>
            <a:endParaRPr lang="en-US" dirty="0"/>
          </a:p>
        </p:txBody>
      </p:sp>
    </p:spTree>
    <p:extLst>
      <p:ext uri="{BB962C8B-B14F-4D97-AF65-F5344CB8AC3E}">
        <p14:creationId xmlns:p14="http://schemas.microsoft.com/office/powerpoint/2010/main" val="11176812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CR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600" dirty="0"/>
              <a:t>Use an Income object code (starts with a 4-typically 4050) for revenue.</a:t>
            </a:r>
          </a:p>
          <a:p>
            <a:r>
              <a:rPr lang="en-US" sz="2600" dirty="0"/>
              <a:t>Cannot post income to a General Fund account.</a:t>
            </a:r>
          </a:p>
          <a:p>
            <a:r>
              <a:rPr lang="en-US" sz="2600" dirty="0"/>
              <a:t>For an expense abatement, meaning that funding has been provided to offset an expense (refund, cost share, etc.) you would use an Expense object code with a negative amount- otherwise document will indicate that it is “out of balance”.</a:t>
            </a:r>
          </a:p>
          <a:p>
            <a:r>
              <a:rPr lang="en-US" sz="2600" dirty="0"/>
              <a:t>See section 15 of the MBP for information on cash handling, deposits and incoming electronic funds.</a:t>
            </a:r>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31</a:t>
            </a:fld>
            <a:endParaRPr lang="en-US" dirty="0"/>
          </a:p>
        </p:txBody>
      </p:sp>
    </p:spTree>
    <p:extLst>
      <p:ext uri="{BB962C8B-B14F-4D97-AF65-F5344CB8AC3E}">
        <p14:creationId xmlns:p14="http://schemas.microsoft.com/office/powerpoint/2010/main" val="1202326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Cash Receipt (CR)</a:t>
            </a:r>
          </a:p>
        </p:txBody>
      </p:sp>
      <p:sp>
        <p:nvSpPr>
          <p:cNvPr id="6" name="Slide Number Placeholder 5"/>
          <p:cNvSpPr>
            <a:spLocks noGrp="1"/>
          </p:cNvSpPr>
          <p:nvPr>
            <p:ph type="sldNum" sz="quarter" idx="12"/>
          </p:nvPr>
        </p:nvSpPr>
        <p:spPr/>
        <p:txBody>
          <a:bodyPr/>
          <a:lstStyle/>
          <a:p>
            <a:fld id="{DBDEBEEA-2C01-4B76-90A9-F2435854E36D}" type="slidenum">
              <a:rPr lang="en-US" smtClean="0"/>
              <a:pPr/>
              <a:t>32</a:t>
            </a:fld>
            <a:endParaRPr lang="en-US"/>
          </a:p>
        </p:txBody>
      </p:sp>
      <p:pic>
        <p:nvPicPr>
          <p:cNvPr id="11" name="Picture 10"/>
          <p:cNvPicPr/>
          <p:nvPr/>
        </p:nvPicPr>
        <p:blipFill>
          <a:blip r:embed="rId3"/>
          <a:stretch>
            <a:fillRect/>
          </a:stretch>
        </p:blipFill>
        <p:spPr>
          <a:xfrm>
            <a:off x="838200" y="1718310"/>
            <a:ext cx="8458200" cy="5596890"/>
          </a:xfrm>
          <a:prstGeom prst="rect">
            <a:avLst/>
          </a:prstGeom>
        </p:spPr>
      </p:pic>
    </p:spTree>
    <p:extLst>
      <p:ext uri="{BB962C8B-B14F-4D97-AF65-F5344CB8AC3E}">
        <p14:creationId xmlns:p14="http://schemas.microsoft.com/office/powerpoint/2010/main" val="6620288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Non-Check Disbursement (ND)</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record outgoing cash entries for transactions that are not processed via KFS, such as direct wires and ACH’s.</a:t>
            </a:r>
          </a:p>
          <a:p>
            <a:pPr marL="0" indent="0">
              <a:buNone/>
            </a:pPr>
            <a:endParaRPr lang="en-US" sz="2400" dirty="0"/>
          </a:p>
          <a:p>
            <a:pPr marL="0" indent="0">
              <a:buNone/>
            </a:pPr>
            <a:r>
              <a:rPr lang="en-US" sz="1400" dirty="0"/>
              <a:t>Examples for use:</a:t>
            </a:r>
          </a:p>
          <a:p>
            <a:pPr>
              <a:buFont typeface="Wingdings" panose="05000000000000000000" pitchFamily="2" charset="2"/>
              <a:buChar char="ü"/>
            </a:pPr>
            <a:r>
              <a:rPr lang="en-US" sz="1400" dirty="0"/>
              <a:t>Debt payments by Treasury and Financial Services</a:t>
            </a:r>
          </a:p>
          <a:p>
            <a:pPr>
              <a:buFont typeface="Wingdings" panose="05000000000000000000" pitchFamily="2" charset="2"/>
              <a:buChar char="ü"/>
            </a:pPr>
            <a:r>
              <a:rPr lang="en-US" sz="1400" dirty="0"/>
              <a:t>Tax payments by Tax Services</a:t>
            </a:r>
          </a:p>
          <a:p>
            <a:pPr>
              <a:buFont typeface="Wingdings" panose="05000000000000000000" pitchFamily="2" charset="2"/>
              <a:buChar char="ü"/>
            </a:pPr>
            <a:r>
              <a:rPr lang="en-US" sz="1400" dirty="0"/>
              <a:t>Food Stores vendor payments</a:t>
            </a:r>
          </a:p>
          <a:p>
            <a:pPr>
              <a:buFont typeface="Wingdings" panose="05000000000000000000" pitchFamily="2" charset="2"/>
              <a:buChar char="ü"/>
            </a:pPr>
            <a:r>
              <a:rPr lang="en-US" sz="1400" dirty="0"/>
              <a:t>Withholding payment by Payroll</a:t>
            </a:r>
          </a:p>
          <a:p>
            <a:pPr>
              <a:buFont typeface="Wingdings" panose="05000000000000000000" pitchFamily="2" charset="2"/>
              <a:buChar char="ü"/>
            </a:pPr>
            <a:r>
              <a:rPr lang="en-US" sz="1400" dirty="0"/>
              <a:t>HR benefit invoices</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33</a:t>
            </a:fld>
            <a:endParaRPr lang="en-US" dirty="0"/>
          </a:p>
        </p:txBody>
      </p:sp>
    </p:spTree>
    <p:extLst>
      <p:ext uri="{BB962C8B-B14F-4D97-AF65-F5344CB8AC3E}">
        <p14:creationId xmlns:p14="http://schemas.microsoft.com/office/powerpoint/2010/main" val="2578495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CBFA-3FD6-6373-2702-B9C0C90DD9FA}"/>
              </a:ext>
            </a:extLst>
          </p:cNvPr>
          <p:cNvSpPr>
            <a:spLocks noGrp="1"/>
          </p:cNvSpPr>
          <p:nvPr>
            <p:ph type="title"/>
          </p:nvPr>
        </p:nvSpPr>
        <p:spPr/>
        <p:txBody>
          <a:bodyPr>
            <a:normAutofit fontScale="90000"/>
          </a:bodyPr>
          <a:lstStyle/>
          <a:p>
            <a:r>
              <a:rPr lang="en-US" dirty="0"/>
              <a:t>Non-Check Disbursement (ND)</a:t>
            </a:r>
          </a:p>
        </p:txBody>
      </p:sp>
      <p:pic>
        <p:nvPicPr>
          <p:cNvPr id="6" name="Content Placeholder 5">
            <a:extLst>
              <a:ext uri="{FF2B5EF4-FFF2-40B4-BE49-F238E27FC236}">
                <a16:creationId xmlns:a16="http://schemas.microsoft.com/office/drawing/2014/main" id="{6C0AD765-8112-4270-580F-5265D5D91777}"/>
              </a:ext>
            </a:extLst>
          </p:cNvPr>
          <p:cNvPicPr>
            <a:picLocks noGrp="1" noChangeAspect="1"/>
          </p:cNvPicPr>
          <p:nvPr>
            <p:ph idx="1"/>
          </p:nvPr>
        </p:nvPicPr>
        <p:blipFill>
          <a:blip r:embed="rId3"/>
          <a:stretch>
            <a:fillRect/>
          </a:stretch>
        </p:blipFill>
        <p:spPr>
          <a:xfrm>
            <a:off x="152400" y="1981200"/>
            <a:ext cx="9753600" cy="4876800"/>
          </a:xfrm>
        </p:spPr>
      </p:pic>
      <p:sp>
        <p:nvSpPr>
          <p:cNvPr id="4" name="Slide Number Placeholder 3">
            <a:extLst>
              <a:ext uri="{FF2B5EF4-FFF2-40B4-BE49-F238E27FC236}">
                <a16:creationId xmlns:a16="http://schemas.microsoft.com/office/drawing/2014/main" id="{003A92E9-8162-6642-53C8-DCAC254AFC38}"/>
              </a:ext>
            </a:extLst>
          </p:cNvPr>
          <p:cNvSpPr>
            <a:spLocks noGrp="1"/>
          </p:cNvSpPr>
          <p:nvPr>
            <p:ph type="sldNum" sz="quarter" idx="12"/>
          </p:nvPr>
        </p:nvSpPr>
        <p:spPr/>
        <p:txBody>
          <a:bodyPr/>
          <a:lstStyle/>
          <a:p>
            <a:fld id="{76991C5B-0B27-4C67-9A9A-28FEB47E4849}" type="slidenum">
              <a:rPr lang="en-US" smtClean="0"/>
              <a:pPr/>
              <a:t>34</a:t>
            </a:fld>
            <a:endParaRPr lang="en-US" dirty="0"/>
          </a:p>
        </p:txBody>
      </p:sp>
    </p:spTree>
    <p:extLst>
      <p:ext uri="{BB962C8B-B14F-4D97-AF65-F5344CB8AC3E}">
        <p14:creationId xmlns:p14="http://schemas.microsoft.com/office/powerpoint/2010/main" val="3051430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Advance Deposit (AD)</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record incoming cash entries for transactions that are not processed via KFS Cash Receipt, such as EFT’s and ACH’s.</a:t>
            </a:r>
          </a:p>
          <a:p>
            <a:pPr marL="0" indent="0">
              <a:buNone/>
            </a:pPr>
            <a:endParaRPr lang="en-US" sz="2400" dirty="0"/>
          </a:p>
          <a:p>
            <a:pPr marL="0" indent="0">
              <a:buNone/>
            </a:pPr>
            <a:r>
              <a:rPr lang="en-US" sz="1400" dirty="0"/>
              <a:t>Examples for use:</a:t>
            </a:r>
          </a:p>
          <a:p>
            <a:pPr>
              <a:buFont typeface="Wingdings" panose="05000000000000000000" pitchFamily="2" charset="2"/>
              <a:buChar char="ü"/>
            </a:pPr>
            <a:r>
              <a:rPr lang="en-US" sz="1400" dirty="0"/>
              <a:t>Spartan Cash</a:t>
            </a:r>
          </a:p>
          <a:p>
            <a:pPr>
              <a:buFont typeface="Wingdings" panose="05000000000000000000" pitchFamily="2" charset="2"/>
              <a:buChar char="ü"/>
            </a:pPr>
            <a:r>
              <a:rPr lang="en-US" sz="1400" dirty="0"/>
              <a:t>Investment income</a:t>
            </a:r>
          </a:p>
          <a:p>
            <a:pPr>
              <a:buFont typeface="Wingdings" panose="05000000000000000000" pitchFamily="2" charset="2"/>
              <a:buChar char="ü"/>
            </a:pPr>
            <a:r>
              <a:rPr lang="en-US" sz="1400" dirty="0"/>
              <a:t>Credit card sales</a:t>
            </a:r>
          </a:p>
          <a:p>
            <a:pPr>
              <a:buFont typeface="Wingdings" panose="05000000000000000000" pitchFamily="2" charset="2"/>
              <a:buChar char="ü"/>
            </a:pPr>
            <a:r>
              <a:rPr lang="en-US" sz="1400" dirty="0"/>
              <a:t>Federal/State grant income</a:t>
            </a:r>
          </a:p>
        </p:txBody>
      </p:sp>
      <p:sp>
        <p:nvSpPr>
          <p:cNvPr id="4" name="Slide Number Placeholder 3"/>
          <p:cNvSpPr>
            <a:spLocks noGrp="1"/>
          </p:cNvSpPr>
          <p:nvPr>
            <p:ph type="sldNum" sz="quarter" idx="12"/>
          </p:nvPr>
        </p:nvSpPr>
        <p:spPr/>
        <p:txBody>
          <a:bodyPr/>
          <a:lstStyle/>
          <a:p>
            <a:fld id="{DBDEBEEA-2C01-4B76-90A9-F2435854E36D}" type="slidenum">
              <a:rPr lang="en-US" smtClean="0"/>
              <a:pPr/>
              <a:t>35</a:t>
            </a:fld>
            <a:endParaRPr lang="en-US" dirty="0"/>
          </a:p>
        </p:txBody>
      </p:sp>
    </p:spTree>
    <p:extLst>
      <p:ext uri="{BB962C8B-B14F-4D97-AF65-F5344CB8AC3E}">
        <p14:creationId xmlns:p14="http://schemas.microsoft.com/office/powerpoint/2010/main" val="27196908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A271-EF8E-DB59-72E1-0EFA7620FB23}"/>
              </a:ext>
            </a:extLst>
          </p:cNvPr>
          <p:cNvSpPr>
            <a:spLocks noGrp="1"/>
          </p:cNvSpPr>
          <p:nvPr>
            <p:ph type="title"/>
          </p:nvPr>
        </p:nvSpPr>
        <p:spPr/>
        <p:txBody>
          <a:bodyPr>
            <a:normAutofit fontScale="90000"/>
          </a:bodyPr>
          <a:lstStyle/>
          <a:p>
            <a:r>
              <a:rPr lang="en-US" dirty="0"/>
              <a:t>Advance Deposit (AD)</a:t>
            </a:r>
          </a:p>
        </p:txBody>
      </p:sp>
      <p:sp>
        <p:nvSpPr>
          <p:cNvPr id="4" name="Slide Number Placeholder 3">
            <a:extLst>
              <a:ext uri="{FF2B5EF4-FFF2-40B4-BE49-F238E27FC236}">
                <a16:creationId xmlns:a16="http://schemas.microsoft.com/office/drawing/2014/main" id="{F392D65C-C2AE-0454-4375-A6C53BD67D24}"/>
              </a:ext>
            </a:extLst>
          </p:cNvPr>
          <p:cNvSpPr>
            <a:spLocks noGrp="1"/>
          </p:cNvSpPr>
          <p:nvPr>
            <p:ph type="sldNum" sz="quarter" idx="12"/>
          </p:nvPr>
        </p:nvSpPr>
        <p:spPr/>
        <p:txBody>
          <a:bodyPr/>
          <a:lstStyle/>
          <a:p>
            <a:fld id="{76991C5B-0B27-4C67-9A9A-28FEB47E4849}" type="slidenum">
              <a:rPr lang="en-US" smtClean="0"/>
              <a:pPr/>
              <a:t>36</a:t>
            </a:fld>
            <a:endParaRPr lang="en-US" dirty="0"/>
          </a:p>
        </p:txBody>
      </p:sp>
      <p:pic>
        <p:nvPicPr>
          <p:cNvPr id="10" name="Content Placeholder 9">
            <a:extLst>
              <a:ext uri="{FF2B5EF4-FFF2-40B4-BE49-F238E27FC236}">
                <a16:creationId xmlns:a16="http://schemas.microsoft.com/office/drawing/2014/main" id="{4765A106-CCCB-3F17-C033-3F5B0F0CC67A}"/>
              </a:ext>
            </a:extLst>
          </p:cNvPr>
          <p:cNvPicPr>
            <a:picLocks noGrp="1" noChangeAspect="1"/>
          </p:cNvPicPr>
          <p:nvPr>
            <p:ph idx="1"/>
          </p:nvPr>
        </p:nvPicPr>
        <p:blipFill>
          <a:blip r:embed="rId3"/>
          <a:stretch>
            <a:fillRect/>
          </a:stretch>
        </p:blipFill>
        <p:spPr>
          <a:xfrm>
            <a:off x="304800" y="2133600"/>
            <a:ext cx="9601200" cy="4343400"/>
          </a:xfrm>
        </p:spPr>
      </p:pic>
    </p:spTree>
    <p:extLst>
      <p:ext uri="{BB962C8B-B14F-4D97-AF65-F5344CB8AC3E}">
        <p14:creationId xmlns:p14="http://schemas.microsoft.com/office/powerpoint/2010/main" val="583450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61C0-12D6-6361-90A8-770749C04DAB}"/>
              </a:ext>
            </a:extLst>
          </p:cNvPr>
          <p:cNvSpPr>
            <a:spLocks noGrp="1"/>
          </p:cNvSpPr>
          <p:nvPr>
            <p:ph type="title"/>
          </p:nvPr>
        </p:nvSpPr>
        <p:spPr/>
        <p:txBody>
          <a:bodyPr>
            <a:normAutofit fontScale="90000"/>
          </a:bodyPr>
          <a:lstStyle/>
          <a:p>
            <a:r>
              <a:rPr lang="en-US" dirty="0"/>
              <a:t>Helpful Resource</a:t>
            </a:r>
          </a:p>
        </p:txBody>
      </p:sp>
      <p:sp>
        <p:nvSpPr>
          <p:cNvPr id="3" name="Content Placeholder 2">
            <a:extLst>
              <a:ext uri="{FF2B5EF4-FFF2-40B4-BE49-F238E27FC236}">
                <a16:creationId xmlns:a16="http://schemas.microsoft.com/office/drawing/2014/main" id="{165F26BE-5345-CA5C-16E5-6DDA55ED59E4}"/>
              </a:ext>
            </a:extLst>
          </p:cNvPr>
          <p:cNvSpPr>
            <a:spLocks noGrp="1"/>
          </p:cNvSpPr>
          <p:nvPr>
            <p:ph idx="1"/>
          </p:nvPr>
        </p:nvSpPr>
        <p:spPr/>
        <p:txBody>
          <a:bodyPr/>
          <a:lstStyle/>
          <a:p>
            <a:r>
              <a:rPr lang="en-US" dirty="0"/>
              <a:t>Sponsorship Processing – for supporting another unit’s event or expense.</a:t>
            </a:r>
          </a:p>
          <a:p>
            <a:pPr lvl="1"/>
            <a:r>
              <a:rPr lang="en-US" dirty="0">
                <a:hlinkClick r:id="rId3"/>
              </a:rPr>
              <a:t>AccountingQuickReferenceGuide.pdf (msu.edu)</a:t>
            </a:r>
            <a:endParaRPr lang="en-US" dirty="0"/>
          </a:p>
        </p:txBody>
      </p:sp>
      <p:sp>
        <p:nvSpPr>
          <p:cNvPr id="4" name="Slide Number Placeholder 3">
            <a:extLst>
              <a:ext uri="{FF2B5EF4-FFF2-40B4-BE49-F238E27FC236}">
                <a16:creationId xmlns:a16="http://schemas.microsoft.com/office/drawing/2014/main" id="{C5D6DDED-B9D0-722E-1037-6C04A6EC4CB7}"/>
              </a:ext>
            </a:extLst>
          </p:cNvPr>
          <p:cNvSpPr>
            <a:spLocks noGrp="1"/>
          </p:cNvSpPr>
          <p:nvPr>
            <p:ph type="sldNum" sz="quarter" idx="12"/>
          </p:nvPr>
        </p:nvSpPr>
        <p:spPr/>
        <p:txBody>
          <a:bodyPr/>
          <a:lstStyle/>
          <a:p>
            <a:fld id="{76991C5B-0B27-4C67-9A9A-28FEB47E4849}" type="slidenum">
              <a:rPr lang="en-US" smtClean="0"/>
              <a:pPr/>
              <a:t>37</a:t>
            </a:fld>
            <a:endParaRPr lang="en-US" dirty="0"/>
          </a:p>
        </p:txBody>
      </p:sp>
    </p:spTree>
    <p:extLst>
      <p:ext uri="{BB962C8B-B14F-4D97-AF65-F5344CB8AC3E}">
        <p14:creationId xmlns:p14="http://schemas.microsoft.com/office/powerpoint/2010/main" val="117836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Examples</a:t>
            </a:r>
          </a:p>
        </p:txBody>
      </p:sp>
      <p:sp>
        <p:nvSpPr>
          <p:cNvPr id="4" name="Slide Number Placeholder 3"/>
          <p:cNvSpPr>
            <a:spLocks noGrp="1"/>
          </p:cNvSpPr>
          <p:nvPr>
            <p:ph type="sldNum" sz="quarter" idx="12"/>
          </p:nvPr>
        </p:nvSpPr>
        <p:spPr/>
        <p:txBody>
          <a:bodyPr/>
          <a:lstStyle/>
          <a:p>
            <a:fld id="{DBDEBEEA-2C01-4B76-90A9-F2435854E36D}" type="slidenum">
              <a:rPr lang="en-US" smtClean="0"/>
              <a:pPr/>
              <a:t>38</a:t>
            </a:fld>
            <a:endParaRPr lang="en-US"/>
          </a:p>
        </p:txBody>
      </p:sp>
      <p:pic>
        <p:nvPicPr>
          <p:cNvPr id="5" name="Content Placeholder 5" descr="Color pencils on a wood background">
            <a:extLst>
              <a:ext uri="{FF2B5EF4-FFF2-40B4-BE49-F238E27FC236}">
                <a16:creationId xmlns:a16="http://schemas.microsoft.com/office/drawing/2014/main" id="{0AA72086-8F06-1C09-1C23-CA7F3AA1760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74021" y="1812925"/>
            <a:ext cx="8710358" cy="5805488"/>
          </a:xfrm>
        </p:spPr>
      </p:pic>
    </p:spTree>
    <p:extLst>
      <p:ext uri="{BB962C8B-B14F-4D97-AF65-F5344CB8AC3E}">
        <p14:creationId xmlns:p14="http://schemas.microsoft.com/office/powerpoint/2010/main" val="27368475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9052560" cy="5638800"/>
          </a:xfrm>
        </p:spPr>
        <p:txBody>
          <a:bodyPr/>
          <a:lstStyle/>
          <a:p>
            <a:pPr indent="0">
              <a:buNone/>
            </a:pPr>
            <a:r>
              <a:rPr lang="en-US" sz="2800" b="1" u="sng" dirty="0">
                <a:solidFill>
                  <a:srgbClr val="18453B"/>
                </a:solidFill>
              </a:rPr>
              <a:t>Case Study #1</a:t>
            </a:r>
          </a:p>
          <a:p>
            <a:pPr indent="0">
              <a:buNone/>
            </a:pPr>
            <a:r>
              <a:rPr lang="en-US" sz="2400" dirty="0"/>
              <a:t>You have been asked to transfer $2000 from your general fund account (GA019898) into The Office of Study Abroad’s general fund account (GA012323) to support an upcoming event.  Complete the accounting lines on the appropriate e-doc.  </a:t>
            </a:r>
          </a:p>
          <a:p>
            <a:pPr indent="0">
              <a:buNone/>
            </a:pPr>
            <a:endParaRPr lang="en-US" sz="2400" dirty="0"/>
          </a:p>
          <a:p>
            <a:pPr indent="0">
              <a:buNone/>
            </a:pPr>
            <a:endParaRPr lang="en-US" sz="2400" dirty="0"/>
          </a:p>
          <a:p>
            <a:pPr indent="0">
              <a:buNone/>
            </a:pPr>
            <a:r>
              <a:rPr lang="en-US" sz="2800" b="1" u="sng" dirty="0">
                <a:solidFill>
                  <a:srgbClr val="18453B"/>
                </a:solidFill>
              </a:rPr>
              <a:t>Case Study #2</a:t>
            </a:r>
          </a:p>
          <a:p>
            <a:pPr indent="0">
              <a:buNone/>
            </a:pPr>
            <a:r>
              <a:rPr lang="en-US" sz="2400" dirty="0"/>
              <a:t>You have been asked to give $1000 from your department’s DS029090 account to support an event that will be hosted by The Writing Center in four months.  The money will be given to account DN022332.  Complete the accounting lines on the appropriate e-doc.</a:t>
            </a:r>
          </a:p>
        </p:txBody>
      </p:sp>
      <p:sp>
        <p:nvSpPr>
          <p:cNvPr id="6" name="Slide Number Placeholder 5"/>
          <p:cNvSpPr>
            <a:spLocks noGrp="1"/>
          </p:cNvSpPr>
          <p:nvPr>
            <p:ph type="sldNum" sz="quarter" idx="12"/>
          </p:nvPr>
        </p:nvSpPr>
        <p:spPr/>
        <p:txBody>
          <a:bodyPr/>
          <a:lstStyle/>
          <a:p>
            <a:fld id="{DBDEBEEA-2C01-4B76-90A9-F2435854E36D}" type="slidenum">
              <a:rPr lang="en-US" smtClean="0"/>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35280" y="863600"/>
          <a:ext cx="9052560" cy="6492892"/>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2346960">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2430780">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gridCol w="2598420">
                  <a:extLst>
                    <a:ext uri="{9D8B030D-6E8A-4147-A177-3AD203B41FA5}">
                      <a16:colId xmlns:a16="http://schemas.microsoft.com/office/drawing/2014/main" val="20005"/>
                    </a:ext>
                  </a:extLst>
                </a:gridCol>
              </a:tblGrid>
              <a:tr h="656335">
                <a:tc gridSpan="6">
                  <a:txBody>
                    <a:bodyPr/>
                    <a:lstStyle/>
                    <a:p>
                      <a:pPr algn="ctr"/>
                      <a:r>
                        <a:rPr lang="en-US" sz="3500" b="1" dirty="0"/>
                        <a:t>Balance Sheet</a:t>
                      </a:r>
                    </a:p>
                  </a:txBody>
                  <a:tcPr marL="100584" marR="100584" marT="51816" marB="5181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4529">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b="1" dirty="0">
                          <a:solidFill>
                            <a:schemeClr val="bg1"/>
                          </a:solidFill>
                        </a:rPr>
                        <a:t>What I own</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b="1" kern="1200" dirty="0">
                          <a:solidFill>
                            <a:schemeClr val="bg1"/>
                          </a:solidFill>
                          <a:latin typeface="+mn-lt"/>
                          <a:ea typeface="+mn-ea"/>
                          <a:cs typeface="+mn-cs"/>
                        </a:rPr>
                        <a:t>What I owe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b="1" dirty="0">
                          <a:solidFill>
                            <a:schemeClr val="bg1"/>
                          </a:solidFill>
                        </a:rPr>
                        <a:t>What I’m</a:t>
                      </a:r>
                      <a:r>
                        <a:rPr lang="en-US" sz="1700" b="1" baseline="0" dirty="0">
                          <a:solidFill>
                            <a:schemeClr val="bg1"/>
                          </a:solidFill>
                        </a:rPr>
                        <a:t> worth</a:t>
                      </a:r>
                      <a:endParaRPr lang="en-US" sz="1700" b="1" dirty="0">
                        <a:solidFill>
                          <a:schemeClr val="bg1"/>
                        </a:solidFill>
                      </a:endParaRP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extLst>
                  <a:ext uri="{0D108BD9-81ED-4DB2-BD59-A6C34878D82A}">
                    <a16:rowId xmlns:a16="http://schemas.microsoft.com/office/drawing/2014/main" val="10001"/>
                  </a:ext>
                </a:extLst>
              </a:tr>
              <a:tr h="414529">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dirty="0"/>
                        <a:t>ASSETS</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LIABILITIES</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FUND BALANCE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21792">
                <a:tc>
                  <a:txBody>
                    <a:bodyPr/>
                    <a:lstStyle/>
                    <a:p>
                      <a:pPr algn="ctr"/>
                      <a:r>
                        <a:rPr lang="en-US" sz="1100" i="1" dirty="0"/>
                        <a:t>Example</a:t>
                      </a:r>
                    </a:p>
                    <a:p>
                      <a:pPr algn="ctr"/>
                      <a:endParaRPr lang="en-US" sz="1100" dirty="0"/>
                    </a:p>
                    <a:p>
                      <a:pPr algn="ctr"/>
                      <a:r>
                        <a:rPr lang="en-US" sz="1100" dirty="0"/>
                        <a:t>How Do</a:t>
                      </a:r>
                      <a:r>
                        <a:rPr lang="en-US" sz="1100" baseline="0" dirty="0"/>
                        <a:t> I…</a:t>
                      </a:r>
                      <a:endParaRPr lang="en-US" sz="1100" dirty="0"/>
                    </a:p>
                  </a:txBody>
                  <a:tcPr marL="100584" marR="100584" marT="51816" marB="51816" anchor="b">
                    <a:lnR w="12700" cap="flat" cmpd="sng" algn="ctr">
                      <a:solidFill>
                        <a:schemeClr val="tx1"/>
                      </a:solidFill>
                      <a:prstDash val="solid"/>
                      <a:round/>
                      <a:headEnd type="none" w="med" len="med"/>
                      <a:tailEnd type="none" w="med" len="med"/>
                    </a:lnR>
                  </a:tcPr>
                </a:tc>
                <a:tc>
                  <a:txBody>
                    <a:bodyPr/>
                    <a:lstStyle/>
                    <a:p>
                      <a:pPr algn="ctr"/>
                      <a:r>
                        <a:rPr lang="en-US" sz="1400" i="1" baseline="0" dirty="0"/>
                        <a:t>Cash </a:t>
                      </a:r>
                    </a:p>
                    <a:p>
                      <a:pPr algn="ctr"/>
                      <a:r>
                        <a:rPr lang="en-US" sz="1400" i="1" baseline="0" dirty="0"/>
                        <a:t>Object Code 1100</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Invoices Payable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Object Code 2055</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Equity - Fund Balance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Object Code 3037</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14529">
                <a:tc>
                  <a:txBody>
                    <a:bodyPr/>
                    <a:lstStyle/>
                    <a:p>
                      <a:pPr marL="0" algn="ctr" defTabSz="457200" rtl="0" eaLnBrk="1" latinLnBrk="0" hangingPunct="1"/>
                      <a:r>
                        <a:rPr lang="en-US" sz="1100" kern="1200" dirty="0">
                          <a:solidFill>
                            <a:schemeClr val="tx1"/>
                          </a:solidFill>
                          <a:latin typeface="+mn-lt"/>
                          <a:ea typeface="+mn-ea"/>
                          <a:cs typeface="+mn-cs"/>
                        </a:rPr>
                        <a:t>Increase </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14529">
                <a:tc>
                  <a:txBody>
                    <a:bodyPr/>
                    <a:lstStyle/>
                    <a:p>
                      <a:pPr marL="0" algn="ctr" defTabSz="457200" rtl="0" eaLnBrk="1" latinLnBrk="0" hangingPunct="1"/>
                      <a:r>
                        <a:rPr lang="en-US" sz="1100" kern="1200" dirty="0">
                          <a:solidFill>
                            <a:schemeClr val="tx1"/>
                          </a:solidFill>
                          <a:latin typeface="+mn-lt"/>
                          <a:ea typeface="+mn-ea"/>
                          <a:cs typeface="+mn-cs"/>
                        </a:rPr>
                        <a:t>Decrease</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56335">
                <a:tc gridSpan="6">
                  <a:txBody>
                    <a:bodyPr/>
                    <a:lstStyle/>
                    <a:p>
                      <a:pPr marL="0" algn="ctr" defTabSz="457200" rtl="0" eaLnBrk="1" latinLnBrk="0" hangingPunct="1"/>
                      <a:r>
                        <a:rPr lang="en-US" sz="3500" b="1" kern="1200" dirty="0">
                          <a:solidFill>
                            <a:schemeClr val="tx1"/>
                          </a:solidFill>
                          <a:latin typeface="+mn-lt"/>
                          <a:ea typeface="+mn-ea"/>
                          <a:cs typeface="+mn-cs"/>
                        </a:rPr>
                        <a:t>Income Statement</a:t>
                      </a:r>
                    </a:p>
                  </a:txBody>
                  <a:tcPr marL="100584" marR="100584" marT="51816" marB="51816"/>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00089">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b="1" dirty="0">
                          <a:solidFill>
                            <a:schemeClr val="bg1"/>
                          </a:solidFill>
                        </a:rPr>
                        <a:t>What I earn</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b="1" kern="1200" dirty="0">
                          <a:solidFill>
                            <a:schemeClr val="bg1"/>
                          </a:solidFill>
                          <a:latin typeface="+mn-lt"/>
                          <a:ea typeface="+mn-ea"/>
                          <a:cs typeface="+mn-cs"/>
                        </a:rPr>
                        <a:t>What I spend</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b="1" kern="1200" dirty="0">
                          <a:solidFill>
                            <a:schemeClr val="bg1"/>
                          </a:solidFill>
                          <a:latin typeface="+mn-lt"/>
                          <a:ea typeface="+mn-ea"/>
                          <a:cs typeface="+mn-cs"/>
                        </a:rPr>
                        <a:t>What I have left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extLst>
                  <a:ext uri="{0D108BD9-81ED-4DB2-BD59-A6C34878D82A}">
                    <a16:rowId xmlns:a16="http://schemas.microsoft.com/office/drawing/2014/main" val="10007"/>
                  </a:ext>
                </a:extLst>
              </a:tr>
              <a:tr h="656335">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dirty="0"/>
                        <a:t>INCOME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EXPENSES</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(INCREASE IN) FUND BALANCE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725425">
                <a:tc>
                  <a:txBody>
                    <a:bodyPr/>
                    <a:lstStyle/>
                    <a:p>
                      <a:pPr algn="ctr"/>
                      <a:r>
                        <a:rPr lang="en-US" sz="1100" i="1" dirty="0"/>
                        <a:t>Example</a:t>
                      </a:r>
                    </a:p>
                    <a:p>
                      <a:pPr algn="ctr"/>
                      <a:endParaRPr lang="en-US" sz="1100" dirty="0"/>
                    </a:p>
                    <a:p>
                      <a:pPr algn="ctr"/>
                      <a:r>
                        <a:rPr lang="en-US" sz="1100" dirty="0"/>
                        <a:t>How Do</a:t>
                      </a:r>
                      <a:r>
                        <a:rPr lang="en-US" sz="1100" baseline="0" dirty="0"/>
                        <a:t> I…</a:t>
                      </a:r>
                      <a:endParaRPr lang="en-US" sz="1100" dirty="0"/>
                    </a:p>
                  </a:txBody>
                  <a:tcPr marL="100584" marR="100584" marT="51816" marB="51816" anchor="b">
                    <a:lnR w="12700" cap="flat" cmpd="sng" algn="ctr">
                      <a:solidFill>
                        <a:schemeClr val="tx1"/>
                      </a:solidFill>
                      <a:prstDash val="solid"/>
                      <a:round/>
                      <a:headEnd type="none" w="med" len="med"/>
                      <a:tailEnd type="none" w="med" len="med"/>
                    </a:lnR>
                  </a:tcPr>
                </a:tc>
                <a:tc>
                  <a:txBody>
                    <a:bodyPr/>
                    <a:lstStyle/>
                    <a:p>
                      <a:pPr algn="ctr"/>
                      <a:r>
                        <a:rPr lang="en-US" sz="1400" i="1" baseline="0" dirty="0"/>
                        <a:t>Other Income</a:t>
                      </a:r>
                    </a:p>
                    <a:p>
                      <a:pPr algn="ctr"/>
                      <a:r>
                        <a:rPr lang="en-US" sz="1400" i="1" baseline="0" dirty="0"/>
                        <a:t>Object Code 4050</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Supplies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Object Code 6428</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Equity - Fund Balance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Object Code 3037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Recorded at Period 13 only</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500089">
                <a:tc>
                  <a:txBody>
                    <a:bodyPr/>
                    <a:lstStyle/>
                    <a:p>
                      <a:pPr marL="0" algn="ctr" defTabSz="457200" rtl="0" eaLnBrk="1" latinLnBrk="0" hangingPunct="1"/>
                      <a:r>
                        <a:rPr lang="en-US" sz="1100" kern="1200" dirty="0">
                          <a:solidFill>
                            <a:schemeClr val="tx1"/>
                          </a:solidFill>
                          <a:latin typeface="+mn-lt"/>
                          <a:ea typeface="+mn-ea"/>
                          <a:cs typeface="+mn-cs"/>
                        </a:rPr>
                        <a:t>Increase </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500089">
                <a:tc>
                  <a:txBody>
                    <a:bodyPr/>
                    <a:lstStyle/>
                    <a:p>
                      <a:pPr marL="0" algn="ctr" defTabSz="457200" rtl="0" eaLnBrk="1" latinLnBrk="0" hangingPunct="1"/>
                      <a:r>
                        <a:rPr lang="en-US" sz="1100" kern="1200" dirty="0">
                          <a:solidFill>
                            <a:schemeClr val="tx1"/>
                          </a:solidFill>
                          <a:latin typeface="+mn-lt"/>
                          <a:ea typeface="+mn-ea"/>
                          <a:cs typeface="+mn-cs"/>
                        </a:rPr>
                        <a:t>Decrease</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Down Arrow 5"/>
          <p:cNvSpPr/>
          <p:nvPr/>
        </p:nvSpPr>
        <p:spPr>
          <a:xfrm>
            <a:off x="2766060" y="35407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7" name="Down Arrow 6"/>
          <p:cNvSpPr/>
          <p:nvPr/>
        </p:nvSpPr>
        <p:spPr>
          <a:xfrm>
            <a:off x="5532120" y="35407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8" name="Down Arrow 7"/>
          <p:cNvSpPr/>
          <p:nvPr/>
        </p:nvSpPr>
        <p:spPr>
          <a:xfrm>
            <a:off x="8465820" y="35407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9" name="Down Arrow 8"/>
          <p:cNvSpPr/>
          <p:nvPr/>
        </p:nvSpPr>
        <p:spPr>
          <a:xfrm>
            <a:off x="5532120" y="69951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10" name="Down Arrow 9"/>
          <p:cNvSpPr/>
          <p:nvPr/>
        </p:nvSpPr>
        <p:spPr>
          <a:xfrm>
            <a:off x="2682240" y="69951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15" name="Down Arrow 14"/>
          <p:cNvSpPr/>
          <p:nvPr/>
        </p:nvSpPr>
        <p:spPr>
          <a:xfrm>
            <a:off x="8465820" y="69951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0" name="Bent-Up Arrow 29"/>
          <p:cNvSpPr/>
          <p:nvPr/>
        </p:nvSpPr>
        <p:spPr>
          <a:xfrm rot="16200000">
            <a:off x="7827014" y="4151630"/>
            <a:ext cx="3540759" cy="419100"/>
          </a:xfrm>
          <a:prstGeom prst="bentUpArrow">
            <a:avLst/>
          </a:prstGeom>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8" name="Up Arrow 37"/>
          <p:cNvSpPr/>
          <p:nvPr/>
        </p:nvSpPr>
        <p:spPr>
          <a:xfrm>
            <a:off x="2766060" y="310896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9" name="Up Arrow 38"/>
          <p:cNvSpPr/>
          <p:nvPr/>
        </p:nvSpPr>
        <p:spPr>
          <a:xfrm>
            <a:off x="8465820" y="647700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0" name="Up Arrow 39"/>
          <p:cNvSpPr/>
          <p:nvPr/>
        </p:nvSpPr>
        <p:spPr>
          <a:xfrm>
            <a:off x="5532120" y="647700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1" name="Up Arrow 40"/>
          <p:cNvSpPr/>
          <p:nvPr/>
        </p:nvSpPr>
        <p:spPr>
          <a:xfrm>
            <a:off x="2682240" y="647700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2" name="Up Arrow 41"/>
          <p:cNvSpPr/>
          <p:nvPr/>
        </p:nvSpPr>
        <p:spPr>
          <a:xfrm>
            <a:off x="8465820" y="310896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3" name="Up Arrow 42"/>
          <p:cNvSpPr/>
          <p:nvPr/>
        </p:nvSpPr>
        <p:spPr>
          <a:xfrm>
            <a:off x="5532120" y="310896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8" name="Rectangle 17"/>
          <p:cNvSpPr/>
          <p:nvPr/>
        </p:nvSpPr>
        <p:spPr>
          <a:xfrm>
            <a:off x="9387840" y="6131563"/>
            <a:ext cx="419100" cy="86359"/>
          </a:xfrm>
          <a:prstGeom prst="rect">
            <a:avLst/>
          </a:prstGeom>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#1:  Budget Reallocation</a:t>
            </a:r>
          </a:p>
        </p:txBody>
      </p:sp>
      <p:pic>
        <p:nvPicPr>
          <p:cNvPr id="1026" name="Picture 2" descr="Budget Reallocation Accounting Lines"/>
          <p:cNvPicPr>
            <a:picLocks noGrp="1" noChangeAspect="1" noChangeArrowheads="1"/>
          </p:cNvPicPr>
          <p:nvPr>
            <p:ph idx="1"/>
          </p:nvPr>
        </p:nvPicPr>
        <p:blipFill>
          <a:blip r:embed="rId3" cstate="print"/>
          <a:stretch>
            <a:fillRect/>
          </a:stretch>
        </p:blipFill>
        <p:spPr bwMode="auto">
          <a:xfrm>
            <a:off x="335280" y="2590801"/>
            <a:ext cx="9406302" cy="3479366"/>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40</a:t>
            </a:fld>
            <a:endParaRPr lang="en-US"/>
          </a:p>
        </p:txBody>
      </p:sp>
      <p:sp>
        <p:nvSpPr>
          <p:cNvPr id="6" name="TextBox 5"/>
          <p:cNvSpPr txBox="1"/>
          <p:nvPr/>
        </p:nvSpPr>
        <p:spPr>
          <a:xfrm>
            <a:off x="1760220" y="3713480"/>
            <a:ext cx="1341120" cy="418576"/>
          </a:xfrm>
          <a:prstGeom prst="rect">
            <a:avLst/>
          </a:prstGeom>
          <a:noFill/>
        </p:spPr>
        <p:txBody>
          <a:bodyPr wrap="square" lIns="101882" tIns="50941" rIns="101882" bIns="50941" rtlCol="0">
            <a:spAutoFit/>
          </a:bodyPr>
          <a:lstStyle/>
          <a:p>
            <a:r>
              <a:rPr lang="en-US" dirty="0"/>
              <a:t>GA019898</a:t>
            </a:r>
          </a:p>
        </p:txBody>
      </p:sp>
      <p:sp>
        <p:nvSpPr>
          <p:cNvPr id="7" name="Rectangle 6"/>
          <p:cNvSpPr/>
          <p:nvPr/>
        </p:nvSpPr>
        <p:spPr>
          <a:xfrm>
            <a:off x="1760220" y="5095240"/>
            <a:ext cx="1295796" cy="410654"/>
          </a:xfrm>
          <a:prstGeom prst="rect">
            <a:avLst/>
          </a:prstGeom>
        </p:spPr>
        <p:txBody>
          <a:bodyPr wrap="none" lIns="101882" tIns="50941" rIns="101882" bIns="50941">
            <a:spAutoFit/>
          </a:bodyPr>
          <a:lstStyle/>
          <a:p>
            <a:r>
              <a:rPr lang="en-US" dirty="0"/>
              <a:t>GA012323</a:t>
            </a:r>
          </a:p>
        </p:txBody>
      </p:sp>
      <p:sp>
        <p:nvSpPr>
          <p:cNvPr id="8" name="TextBox 7"/>
          <p:cNvSpPr txBox="1"/>
          <p:nvPr/>
        </p:nvSpPr>
        <p:spPr>
          <a:xfrm>
            <a:off x="3855720" y="3713480"/>
            <a:ext cx="754380" cy="418576"/>
          </a:xfrm>
          <a:prstGeom prst="rect">
            <a:avLst/>
          </a:prstGeom>
          <a:noFill/>
        </p:spPr>
        <p:txBody>
          <a:bodyPr wrap="square" lIns="101882" tIns="50941" rIns="101882" bIns="50941" rtlCol="0">
            <a:spAutoFit/>
          </a:bodyPr>
          <a:lstStyle/>
          <a:p>
            <a:r>
              <a:rPr lang="en-US" dirty="0"/>
              <a:t>7054</a:t>
            </a:r>
          </a:p>
        </p:txBody>
      </p:sp>
      <p:sp>
        <p:nvSpPr>
          <p:cNvPr id="9" name="TextBox 8"/>
          <p:cNvSpPr txBox="1"/>
          <p:nvPr/>
        </p:nvSpPr>
        <p:spPr>
          <a:xfrm>
            <a:off x="3855720" y="5095240"/>
            <a:ext cx="754380" cy="418576"/>
          </a:xfrm>
          <a:prstGeom prst="rect">
            <a:avLst/>
          </a:prstGeom>
          <a:noFill/>
        </p:spPr>
        <p:txBody>
          <a:bodyPr wrap="square" lIns="101882" tIns="50941" rIns="101882" bIns="50941" rtlCol="0">
            <a:spAutoFit/>
          </a:bodyPr>
          <a:lstStyle/>
          <a:p>
            <a:r>
              <a:rPr lang="en-US" dirty="0"/>
              <a:t>7054</a:t>
            </a:r>
          </a:p>
        </p:txBody>
      </p:sp>
      <p:sp>
        <p:nvSpPr>
          <p:cNvPr id="10" name="TextBox 9"/>
          <p:cNvSpPr txBox="1"/>
          <p:nvPr/>
        </p:nvSpPr>
        <p:spPr>
          <a:xfrm>
            <a:off x="7543800" y="3713480"/>
            <a:ext cx="1257300" cy="418576"/>
          </a:xfrm>
          <a:prstGeom prst="rect">
            <a:avLst/>
          </a:prstGeom>
          <a:noFill/>
        </p:spPr>
        <p:txBody>
          <a:bodyPr wrap="square" lIns="101882" tIns="50941" rIns="101882" bIns="50941" rtlCol="0">
            <a:spAutoFit/>
          </a:bodyPr>
          <a:lstStyle/>
          <a:p>
            <a:r>
              <a:rPr lang="en-US" dirty="0"/>
              <a:t>$2,000</a:t>
            </a:r>
          </a:p>
        </p:txBody>
      </p:sp>
      <p:sp>
        <p:nvSpPr>
          <p:cNvPr id="11" name="TextBox 10"/>
          <p:cNvSpPr txBox="1"/>
          <p:nvPr/>
        </p:nvSpPr>
        <p:spPr>
          <a:xfrm>
            <a:off x="7543800" y="5095240"/>
            <a:ext cx="1257300" cy="418576"/>
          </a:xfrm>
          <a:prstGeom prst="rect">
            <a:avLst/>
          </a:prstGeom>
          <a:noFill/>
        </p:spPr>
        <p:txBody>
          <a:bodyPr wrap="square" lIns="101882" tIns="50941" rIns="101882" bIns="50941" rtlCol="0">
            <a:spAutoFit/>
          </a:bodyPr>
          <a:lstStyle/>
          <a:p>
            <a:r>
              <a:rPr lang="en-US" dirty="0"/>
              <a:t>$2,000</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#2:  Transfer of Funds</a:t>
            </a:r>
          </a:p>
        </p:txBody>
      </p:sp>
      <p:pic>
        <p:nvPicPr>
          <p:cNvPr id="4098" name="Picture 2" descr="Transfer of Funds accounting lines"/>
          <p:cNvPicPr>
            <a:picLocks noGrp="1" noChangeAspect="1" noChangeArrowheads="1"/>
          </p:cNvPicPr>
          <p:nvPr>
            <p:ph idx="1"/>
          </p:nvPr>
        </p:nvPicPr>
        <p:blipFill>
          <a:blip r:embed="rId3" cstate="print"/>
          <a:stretch>
            <a:fillRect/>
          </a:stretch>
        </p:blipFill>
        <p:spPr bwMode="auto">
          <a:xfrm>
            <a:off x="251460" y="2958386"/>
            <a:ext cx="9555480" cy="2579850"/>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41</a:t>
            </a:fld>
            <a:endParaRPr lang="en-US"/>
          </a:p>
        </p:txBody>
      </p:sp>
      <p:sp>
        <p:nvSpPr>
          <p:cNvPr id="6" name="TextBox 5"/>
          <p:cNvSpPr txBox="1"/>
          <p:nvPr/>
        </p:nvSpPr>
        <p:spPr>
          <a:xfrm>
            <a:off x="2514600" y="3886200"/>
            <a:ext cx="1508760" cy="418576"/>
          </a:xfrm>
          <a:prstGeom prst="rect">
            <a:avLst/>
          </a:prstGeom>
          <a:noFill/>
        </p:spPr>
        <p:txBody>
          <a:bodyPr wrap="square" lIns="101882" tIns="50941" rIns="101882" bIns="50941" rtlCol="0">
            <a:spAutoFit/>
          </a:bodyPr>
          <a:lstStyle/>
          <a:p>
            <a:r>
              <a:rPr lang="en-US" dirty="0"/>
              <a:t>DS029090</a:t>
            </a:r>
          </a:p>
        </p:txBody>
      </p:sp>
      <p:sp>
        <p:nvSpPr>
          <p:cNvPr id="7" name="Rectangle 6"/>
          <p:cNvSpPr/>
          <p:nvPr/>
        </p:nvSpPr>
        <p:spPr>
          <a:xfrm>
            <a:off x="2514600" y="4836160"/>
            <a:ext cx="1296381" cy="418576"/>
          </a:xfrm>
          <a:prstGeom prst="rect">
            <a:avLst/>
          </a:prstGeom>
        </p:spPr>
        <p:txBody>
          <a:bodyPr wrap="none" lIns="101882" tIns="50941" rIns="101882" bIns="50941">
            <a:spAutoFit/>
          </a:bodyPr>
          <a:lstStyle/>
          <a:p>
            <a:r>
              <a:rPr lang="en-US" dirty="0"/>
              <a:t>DN022332</a:t>
            </a:r>
          </a:p>
        </p:txBody>
      </p:sp>
      <p:sp>
        <p:nvSpPr>
          <p:cNvPr id="8" name="TextBox 7"/>
          <p:cNvSpPr txBox="1"/>
          <p:nvPr/>
        </p:nvSpPr>
        <p:spPr>
          <a:xfrm>
            <a:off x="4693920" y="3899425"/>
            <a:ext cx="754380" cy="418576"/>
          </a:xfrm>
          <a:prstGeom prst="rect">
            <a:avLst/>
          </a:prstGeom>
          <a:noFill/>
        </p:spPr>
        <p:txBody>
          <a:bodyPr wrap="square" lIns="101882" tIns="50941" rIns="101882" bIns="50941" rtlCol="0">
            <a:spAutoFit/>
          </a:bodyPr>
          <a:lstStyle/>
          <a:p>
            <a:r>
              <a:rPr lang="en-US" dirty="0"/>
              <a:t>6101</a:t>
            </a:r>
          </a:p>
        </p:txBody>
      </p:sp>
      <p:sp>
        <p:nvSpPr>
          <p:cNvPr id="9" name="TextBox 8"/>
          <p:cNvSpPr txBox="1"/>
          <p:nvPr/>
        </p:nvSpPr>
        <p:spPr>
          <a:xfrm>
            <a:off x="4693920" y="4849385"/>
            <a:ext cx="754380" cy="418576"/>
          </a:xfrm>
          <a:prstGeom prst="rect">
            <a:avLst/>
          </a:prstGeom>
          <a:noFill/>
        </p:spPr>
        <p:txBody>
          <a:bodyPr wrap="square" lIns="101882" tIns="50941" rIns="101882" bIns="50941" rtlCol="0">
            <a:spAutoFit/>
          </a:bodyPr>
          <a:lstStyle/>
          <a:p>
            <a:r>
              <a:rPr lang="en-US" dirty="0"/>
              <a:t>4101</a:t>
            </a:r>
          </a:p>
        </p:txBody>
      </p:sp>
      <p:sp>
        <p:nvSpPr>
          <p:cNvPr id="10" name="TextBox 9"/>
          <p:cNvSpPr txBox="1"/>
          <p:nvPr/>
        </p:nvSpPr>
        <p:spPr>
          <a:xfrm>
            <a:off x="8214360" y="4058919"/>
            <a:ext cx="1005840" cy="418576"/>
          </a:xfrm>
          <a:prstGeom prst="rect">
            <a:avLst/>
          </a:prstGeom>
          <a:noFill/>
        </p:spPr>
        <p:txBody>
          <a:bodyPr wrap="square" lIns="101882" tIns="50941" rIns="101882" bIns="50941" rtlCol="0">
            <a:spAutoFit/>
          </a:bodyPr>
          <a:lstStyle/>
          <a:p>
            <a:r>
              <a:rPr lang="en-US" dirty="0"/>
              <a:t>$1,000</a:t>
            </a:r>
          </a:p>
        </p:txBody>
      </p:sp>
      <p:sp>
        <p:nvSpPr>
          <p:cNvPr id="11" name="TextBox 10"/>
          <p:cNvSpPr txBox="1"/>
          <p:nvPr/>
        </p:nvSpPr>
        <p:spPr>
          <a:xfrm>
            <a:off x="8214360" y="4935745"/>
            <a:ext cx="1005840" cy="418576"/>
          </a:xfrm>
          <a:prstGeom prst="rect">
            <a:avLst/>
          </a:prstGeom>
          <a:noFill/>
        </p:spPr>
        <p:txBody>
          <a:bodyPr wrap="square" lIns="101882" tIns="50941" rIns="101882" bIns="50941" rtlCol="0">
            <a:spAutoFit/>
          </a:bodyPr>
          <a:lstStyle/>
          <a:p>
            <a:r>
              <a:rPr lang="en-US" dirty="0"/>
              <a:t>$1,000</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9052560" cy="6019800"/>
          </a:xfrm>
        </p:spPr>
        <p:txBody>
          <a:bodyPr/>
          <a:lstStyle/>
          <a:p>
            <a:pPr indent="0">
              <a:buNone/>
            </a:pPr>
            <a:r>
              <a:rPr lang="en-US" sz="2800" b="1" u="sng" dirty="0">
                <a:solidFill>
                  <a:srgbClr val="18453B"/>
                </a:solidFill>
              </a:rPr>
              <a:t>Case Study #3</a:t>
            </a:r>
          </a:p>
          <a:p>
            <a:pPr indent="0">
              <a:buNone/>
            </a:pPr>
            <a:r>
              <a:rPr lang="en-US" sz="2400" dirty="0"/>
              <a:t>The Library needs to charge the English Department $300 for copies.  The Library account is XT029898 and the English Department account is DS022323.  Complete the accounting lines on the appropriate e-doc.  </a:t>
            </a:r>
          </a:p>
          <a:p>
            <a:pPr indent="0">
              <a:buNone/>
            </a:pPr>
            <a:endParaRPr lang="en-US" sz="2400" dirty="0"/>
          </a:p>
          <a:p>
            <a:pPr indent="0">
              <a:buNone/>
            </a:pPr>
            <a:endParaRPr lang="en-US" sz="2400" dirty="0"/>
          </a:p>
          <a:p>
            <a:pPr indent="0">
              <a:buNone/>
            </a:pPr>
            <a:r>
              <a:rPr lang="en-US" sz="2800" b="1" u="sng" dirty="0">
                <a:solidFill>
                  <a:srgbClr val="18453B"/>
                </a:solidFill>
              </a:rPr>
              <a:t>Case Study #4</a:t>
            </a:r>
          </a:p>
          <a:p>
            <a:pPr indent="0">
              <a:buNone/>
            </a:pPr>
            <a:r>
              <a:rPr lang="en-US" sz="2400" dirty="0"/>
              <a:t>A conference event was held last month by The College of Agriculture.  Your unit is contributing $1000 toward the catering costs.  The College of Agriculture paid the catering bill on account RA071234 and your unit is contributing with funds from account GA011234.  Complete the accounting lines on the appropriate e-doc.</a:t>
            </a:r>
          </a:p>
        </p:txBody>
      </p:sp>
      <p:sp>
        <p:nvSpPr>
          <p:cNvPr id="6" name="Slide Number Placeholder 5"/>
          <p:cNvSpPr>
            <a:spLocks noGrp="1"/>
          </p:cNvSpPr>
          <p:nvPr>
            <p:ph type="sldNum" sz="quarter" idx="12"/>
          </p:nvPr>
        </p:nvSpPr>
        <p:spPr/>
        <p:txBody>
          <a:bodyPr/>
          <a:lstStyle/>
          <a:p>
            <a:fld id="{DBDEBEEA-2C01-4B76-90A9-F2435854E36D}" type="slidenum">
              <a:rPr lang="en-US" smtClean="0"/>
              <a:pPr/>
              <a:t>42</a:t>
            </a:fld>
            <a:endParaRPr lang="en-US"/>
          </a:p>
        </p:txBody>
      </p:sp>
    </p:spTree>
    <p:extLst>
      <p:ext uri="{BB962C8B-B14F-4D97-AF65-F5344CB8AC3E}">
        <p14:creationId xmlns:p14="http://schemas.microsoft.com/office/powerpoint/2010/main" val="1398488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#3: Internal Billing</a:t>
            </a:r>
          </a:p>
        </p:txBody>
      </p:sp>
      <p:pic>
        <p:nvPicPr>
          <p:cNvPr id="2050" name="Picture 2"/>
          <p:cNvPicPr>
            <a:picLocks noGrp="1" noChangeAspect="1" noChangeArrowheads="1"/>
          </p:cNvPicPr>
          <p:nvPr>
            <p:ph idx="1"/>
          </p:nvPr>
        </p:nvPicPr>
        <p:blipFill>
          <a:blip r:embed="rId3" cstate="print"/>
          <a:stretch>
            <a:fillRect/>
          </a:stretch>
        </p:blipFill>
        <p:spPr bwMode="auto">
          <a:xfrm>
            <a:off x="167640" y="3022601"/>
            <a:ext cx="9666342" cy="2595138"/>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43</a:t>
            </a:fld>
            <a:endParaRPr lang="en-US"/>
          </a:p>
        </p:txBody>
      </p:sp>
      <p:sp>
        <p:nvSpPr>
          <p:cNvPr id="6" name="Rectangle 5"/>
          <p:cNvSpPr/>
          <p:nvPr/>
        </p:nvSpPr>
        <p:spPr>
          <a:xfrm>
            <a:off x="2540766" y="3972560"/>
            <a:ext cx="1231139" cy="418576"/>
          </a:xfrm>
          <a:prstGeom prst="rect">
            <a:avLst/>
          </a:prstGeom>
        </p:spPr>
        <p:txBody>
          <a:bodyPr wrap="none" lIns="101882" tIns="50941" rIns="101882" bIns="50941">
            <a:spAutoFit/>
          </a:bodyPr>
          <a:lstStyle/>
          <a:p>
            <a:r>
              <a:rPr lang="en-US" dirty="0"/>
              <a:t>XT029898</a:t>
            </a:r>
          </a:p>
        </p:txBody>
      </p:sp>
      <p:sp>
        <p:nvSpPr>
          <p:cNvPr id="7" name="Rectangle 6"/>
          <p:cNvSpPr/>
          <p:nvPr/>
        </p:nvSpPr>
        <p:spPr>
          <a:xfrm>
            <a:off x="2514605" y="4935745"/>
            <a:ext cx="1248772" cy="418576"/>
          </a:xfrm>
          <a:prstGeom prst="rect">
            <a:avLst/>
          </a:prstGeom>
        </p:spPr>
        <p:txBody>
          <a:bodyPr wrap="none" lIns="101882" tIns="50941" rIns="101882" bIns="50941">
            <a:spAutoFit/>
          </a:bodyPr>
          <a:lstStyle/>
          <a:p>
            <a:r>
              <a:rPr lang="en-US" dirty="0"/>
              <a:t>DS022323</a:t>
            </a:r>
          </a:p>
        </p:txBody>
      </p:sp>
      <p:sp>
        <p:nvSpPr>
          <p:cNvPr id="8" name="TextBox 7"/>
          <p:cNvSpPr txBox="1"/>
          <p:nvPr/>
        </p:nvSpPr>
        <p:spPr>
          <a:xfrm>
            <a:off x="4693920" y="3972560"/>
            <a:ext cx="754380" cy="418576"/>
          </a:xfrm>
          <a:prstGeom prst="rect">
            <a:avLst/>
          </a:prstGeom>
          <a:noFill/>
        </p:spPr>
        <p:txBody>
          <a:bodyPr wrap="square" lIns="101882" tIns="50941" rIns="101882" bIns="50941" rtlCol="0">
            <a:spAutoFit/>
          </a:bodyPr>
          <a:lstStyle/>
          <a:p>
            <a:r>
              <a:rPr lang="en-US" dirty="0"/>
              <a:t>4050</a:t>
            </a:r>
          </a:p>
        </p:txBody>
      </p:sp>
      <p:sp>
        <p:nvSpPr>
          <p:cNvPr id="9" name="TextBox 8"/>
          <p:cNvSpPr txBox="1"/>
          <p:nvPr/>
        </p:nvSpPr>
        <p:spPr>
          <a:xfrm>
            <a:off x="4693920" y="4922521"/>
            <a:ext cx="754380" cy="418576"/>
          </a:xfrm>
          <a:prstGeom prst="rect">
            <a:avLst/>
          </a:prstGeom>
          <a:noFill/>
        </p:spPr>
        <p:txBody>
          <a:bodyPr wrap="square" lIns="101882" tIns="50941" rIns="101882" bIns="50941" rtlCol="0">
            <a:spAutoFit/>
          </a:bodyPr>
          <a:lstStyle/>
          <a:p>
            <a:r>
              <a:rPr lang="en-US" dirty="0"/>
              <a:t>6558</a:t>
            </a:r>
          </a:p>
        </p:txBody>
      </p:sp>
      <p:sp>
        <p:nvSpPr>
          <p:cNvPr id="10" name="TextBox 9"/>
          <p:cNvSpPr txBox="1"/>
          <p:nvPr/>
        </p:nvSpPr>
        <p:spPr>
          <a:xfrm>
            <a:off x="8382000" y="4072144"/>
            <a:ext cx="754380" cy="418576"/>
          </a:xfrm>
          <a:prstGeom prst="rect">
            <a:avLst/>
          </a:prstGeom>
          <a:noFill/>
        </p:spPr>
        <p:txBody>
          <a:bodyPr wrap="square" lIns="101882" tIns="50941" rIns="101882" bIns="50941" rtlCol="0">
            <a:spAutoFit/>
          </a:bodyPr>
          <a:lstStyle/>
          <a:p>
            <a:r>
              <a:rPr lang="en-US" dirty="0"/>
              <a:t>$300</a:t>
            </a:r>
          </a:p>
        </p:txBody>
      </p:sp>
      <p:sp>
        <p:nvSpPr>
          <p:cNvPr id="11" name="TextBox 10"/>
          <p:cNvSpPr txBox="1"/>
          <p:nvPr/>
        </p:nvSpPr>
        <p:spPr>
          <a:xfrm>
            <a:off x="8382000" y="5022105"/>
            <a:ext cx="754380" cy="418576"/>
          </a:xfrm>
          <a:prstGeom prst="rect">
            <a:avLst/>
          </a:prstGeom>
          <a:noFill/>
        </p:spPr>
        <p:txBody>
          <a:bodyPr wrap="square" lIns="101882" tIns="50941" rIns="101882" bIns="50941" rtlCol="0">
            <a:spAutoFit/>
          </a:bodyPr>
          <a:lstStyle/>
          <a:p>
            <a:r>
              <a:rPr lang="en-US" dirty="0"/>
              <a:t>$300</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#4: Distribution of Income and Expense</a:t>
            </a:r>
          </a:p>
        </p:txBody>
      </p:sp>
      <p:pic>
        <p:nvPicPr>
          <p:cNvPr id="3074" name="Picture 2" descr="DI accounting lines"/>
          <p:cNvPicPr>
            <a:picLocks noGrp="1" noChangeAspect="1" noChangeArrowheads="1"/>
          </p:cNvPicPr>
          <p:nvPr>
            <p:ph idx="1"/>
          </p:nvPr>
        </p:nvPicPr>
        <p:blipFill>
          <a:blip r:embed="rId3" cstate="print"/>
          <a:stretch>
            <a:fillRect/>
          </a:stretch>
        </p:blipFill>
        <p:spPr bwMode="auto">
          <a:xfrm>
            <a:off x="253257" y="2936243"/>
            <a:ext cx="9637503" cy="2601994"/>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44</a:t>
            </a:fld>
            <a:endParaRPr lang="en-US"/>
          </a:p>
        </p:txBody>
      </p:sp>
      <p:sp>
        <p:nvSpPr>
          <p:cNvPr id="6" name="TextBox 5"/>
          <p:cNvSpPr txBox="1"/>
          <p:nvPr/>
        </p:nvSpPr>
        <p:spPr>
          <a:xfrm>
            <a:off x="4777740" y="3886200"/>
            <a:ext cx="754380" cy="418576"/>
          </a:xfrm>
          <a:prstGeom prst="rect">
            <a:avLst/>
          </a:prstGeom>
          <a:noFill/>
        </p:spPr>
        <p:txBody>
          <a:bodyPr wrap="square" lIns="101882" tIns="50941" rIns="101882" bIns="50941" rtlCol="0">
            <a:spAutoFit/>
          </a:bodyPr>
          <a:lstStyle/>
          <a:p>
            <a:r>
              <a:rPr lang="en-US" dirty="0"/>
              <a:t>6212</a:t>
            </a:r>
          </a:p>
        </p:txBody>
      </p:sp>
      <p:sp>
        <p:nvSpPr>
          <p:cNvPr id="7" name="TextBox 6"/>
          <p:cNvSpPr txBox="1"/>
          <p:nvPr/>
        </p:nvSpPr>
        <p:spPr>
          <a:xfrm>
            <a:off x="4777740" y="4849385"/>
            <a:ext cx="754380" cy="418576"/>
          </a:xfrm>
          <a:prstGeom prst="rect">
            <a:avLst/>
          </a:prstGeom>
          <a:noFill/>
        </p:spPr>
        <p:txBody>
          <a:bodyPr wrap="square" lIns="101882" tIns="50941" rIns="101882" bIns="50941" rtlCol="0">
            <a:spAutoFit/>
          </a:bodyPr>
          <a:lstStyle/>
          <a:p>
            <a:r>
              <a:rPr lang="en-US" dirty="0"/>
              <a:t>6212</a:t>
            </a:r>
          </a:p>
        </p:txBody>
      </p:sp>
      <p:sp>
        <p:nvSpPr>
          <p:cNvPr id="8" name="TextBox 7"/>
          <p:cNvSpPr txBox="1"/>
          <p:nvPr/>
        </p:nvSpPr>
        <p:spPr>
          <a:xfrm>
            <a:off x="8298180" y="3985784"/>
            <a:ext cx="1173480" cy="418576"/>
          </a:xfrm>
          <a:prstGeom prst="rect">
            <a:avLst/>
          </a:prstGeom>
          <a:noFill/>
        </p:spPr>
        <p:txBody>
          <a:bodyPr wrap="square" lIns="101882" tIns="50941" rIns="101882" bIns="50941" rtlCol="0">
            <a:spAutoFit/>
          </a:bodyPr>
          <a:lstStyle/>
          <a:p>
            <a:r>
              <a:rPr lang="en-US" dirty="0"/>
              <a:t>$1,000</a:t>
            </a:r>
          </a:p>
        </p:txBody>
      </p:sp>
      <p:sp>
        <p:nvSpPr>
          <p:cNvPr id="9" name="TextBox 8"/>
          <p:cNvSpPr txBox="1"/>
          <p:nvPr/>
        </p:nvSpPr>
        <p:spPr>
          <a:xfrm>
            <a:off x="8298180" y="4922521"/>
            <a:ext cx="1173480" cy="418576"/>
          </a:xfrm>
          <a:prstGeom prst="rect">
            <a:avLst/>
          </a:prstGeom>
          <a:noFill/>
        </p:spPr>
        <p:txBody>
          <a:bodyPr wrap="square" lIns="101882" tIns="50941" rIns="101882" bIns="50941" rtlCol="0">
            <a:spAutoFit/>
          </a:bodyPr>
          <a:lstStyle/>
          <a:p>
            <a:r>
              <a:rPr lang="en-US" dirty="0"/>
              <a:t>$1,000</a:t>
            </a:r>
          </a:p>
        </p:txBody>
      </p:sp>
      <p:sp>
        <p:nvSpPr>
          <p:cNvPr id="10" name="Rectangle 9"/>
          <p:cNvSpPr/>
          <p:nvPr/>
        </p:nvSpPr>
        <p:spPr>
          <a:xfrm>
            <a:off x="2512553" y="3899425"/>
            <a:ext cx="1273354" cy="410654"/>
          </a:xfrm>
          <a:prstGeom prst="rect">
            <a:avLst/>
          </a:prstGeom>
        </p:spPr>
        <p:txBody>
          <a:bodyPr wrap="none" lIns="101882" tIns="50941" rIns="101882" bIns="50941">
            <a:spAutoFit/>
          </a:bodyPr>
          <a:lstStyle/>
          <a:p>
            <a:r>
              <a:rPr lang="en-US" dirty="0"/>
              <a:t>RA071234</a:t>
            </a:r>
          </a:p>
        </p:txBody>
      </p:sp>
      <p:sp>
        <p:nvSpPr>
          <p:cNvPr id="11" name="Rectangle 10"/>
          <p:cNvSpPr/>
          <p:nvPr/>
        </p:nvSpPr>
        <p:spPr>
          <a:xfrm>
            <a:off x="2514600" y="4849385"/>
            <a:ext cx="1295796" cy="410654"/>
          </a:xfrm>
          <a:prstGeom prst="rect">
            <a:avLst/>
          </a:prstGeom>
        </p:spPr>
        <p:txBody>
          <a:bodyPr wrap="none" lIns="101882" tIns="50941" rIns="101882" bIns="50941">
            <a:spAutoFit/>
          </a:bodyPr>
          <a:lstStyle/>
          <a:p>
            <a:r>
              <a:rPr lang="en-US" dirty="0"/>
              <a:t>GA011234</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12" y="914400"/>
            <a:ext cx="6634188" cy="533400"/>
          </a:xfrm>
        </p:spPr>
        <p:txBody>
          <a:bodyPr>
            <a:normAutofit fontScale="90000"/>
          </a:bodyPr>
          <a:lstStyle/>
          <a:p>
            <a:pPr algn="ctr"/>
            <a:r>
              <a:rPr lang="en-US" b="1" dirty="0"/>
              <a:t>Document Status</a:t>
            </a:r>
            <a:br>
              <a:rPr lang="en-US" b="1" dirty="0"/>
            </a:br>
            <a:br>
              <a:rPr lang="en-US" sz="1980" dirty="0">
                <a:solidFill>
                  <a:srgbClr val="009900"/>
                </a:solidFill>
                <a:latin typeface="Calibri"/>
                <a:ea typeface="+mn-ea"/>
                <a:cs typeface="+mn-cs"/>
              </a:rPr>
            </a:br>
            <a:br>
              <a:rPr lang="en-US" dirty="0"/>
            </a:br>
            <a:endParaRPr lang="en-US" sz="1980" dirty="0"/>
          </a:p>
        </p:txBody>
      </p:sp>
      <p:sp>
        <p:nvSpPr>
          <p:cNvPr id="3" name="Content Placeholder 2"/>
          <p:cNvSpPr>
            <a:spLocks noGrp="1"/>
          </p:cNvSpPr>
          <p:nvPr>
            <p:ph idx="1"/>
          </p:nvPr>
        </p:nvSpPr>
        <p:spPr>
          <a:xfrm>
            <a:off x="580662" y="1600200"/>
            <a:ext cx="9009454" cy="5486400"/>
          </a:xfrm>
        </p:spPr>
        <p:txBody>
          <a:bodyPr>
            <a:normAutofit fontScale="85000" lnSpcReduction="10000"/>
          </a:bodyPr>
          <a:lstStyle/>
          <a:p>
            <a:pPr algn="just"/>
            <a:r>
              <a:rPr lang="en-US" b="1" u="sng" dirty="0"/>
              <a:t>Initiated</a:t>
            </a:r>
            <a:r>
              <a:rPr lang="en-US" dirty="0"/>
              <a:t> – started but not saved or submitted.</a:t>
            </a:r>
          </a:p>
          <a:p>
            <a:pPr algn="just">
              <a:buFont typeface="Arial" panose="020B0604020202020204" pitchFamily="34" charset="0"/>
              <a:buChar char="•"/>
            </a:pPr>
            <a:r>
              <a:rPr lang="en-US" b="1" u="sng" dirty="0"/>
              <a:t>Saved</a:t>
            </a:r>
            <a:r>
              <a:rPr lang="en-US" dirty="0"/>
              <a:t> – initiated and saved but not submitted.</a:t>
            </a:r>
          </a:p>
          <a:p>
            <a:pPr algn="just">
              <a:buFont typeface="Arial" panose="020B0604020202020204" pitchFamily="34" charset="0"/>
              <a:buChar char="•"/>
            </a:pPr>
            <a:r>
              <a:rPr lang="en-US" b="1" u="sng" dirty="0"/>
              <a:t>Enroute</a:t>
            </a:r>
            <a:r>
              <a:rPr lang="en-US" dirty="0"/>
              <a:t> – submitted and working through the workflow but not yet final.</a:t>
            </a:r>
          </a:p>
          <a:p>
            <a:pPr algn="just">
              <a:buFont typeface="Arial" panose="020B0604020202020204" pitchFamily="34" charset="0"/>
              <a:buChar char="•"/>
            </a:pPr>
            <a:r>
              <a:rPr lang="en-US" b="1" u="sng" dirty="0"/>
              <a:t>Processed</a:t>
            </a:r>
            <a:r>
              <a:rPr lang="en-US" dirty="0"/>
              <a:t> – final except that FYI, Acknowledge or Read Notes actions have not been taken. Transaction will post.</a:t>
            </a:r>
          </a:p>
          <a:p>
            <a:pPr algn="just">
              <a:buFont typeface="Arial" panose="020B0604020202020204" pitchFamily="34" charset="0"/>
              <a:buChar char="•"/>
            </a:pPr>
            <a:r>
              <a:rPr lang="en-US" b="1" u="sng" dirty="0"/>
              <a:t>Final</a:t>
            </a:r>
            <a:r>
              <a:rPr lang="en-US" b="1" dirty="0"/>
              <a:t> </a:t>
            </a:r>
            <a:r>
              <a:rPr lang="en-US" dirty="0"/>
              <a:t>– all actions have been taken. Transaction will post.</a:t>
            </a:r>
          </a:p>
          <a:p>
            <a:pPr algn="just">
              <a:buFont typeface="Arial" panose="020B0604020202020204" pitchFamily="34" charset="0"/>
              <a:buChar char="•"/>
            </a:pPr>
            <a:r>
              <a:rPr lang="en-US" b="1" u="sng" dirty="0"/>
              <a:t>Cancelled</a:t>
            </a:r>
            <a:r>
              <a:rPr lang="en-US" b="1" dirty="0"/>
              <a:t> </a:t>
            </a:r>
            <a:r>
              <a:rPr lang="en-US" dirty="0"/>
              <a:t>– document was cancelled after save and before submission.</a:t>
            </a:r>
          </a:p>
          <a:p>
            <a:pPr algn="just">
              <a:buFont typeface="Arial" panose="020B0604020202020204" pitchFamily="34" charset="0"/>
              <a:buChar char="•"/>
            </a:pPr>
            <a:r>
              <a:rPr lang="en-US" b="1" u="sng" dirty="0"/>
              <a:t>Disapproved</a:t>
            </a:r>
            <a:r>
              <a:rPr lang="en-US" dirty="0"/>
              <a:t> – document was disapproved along the workflow route log before becoming final</a:t>
            </a:r>
          </a:p>
        </p:txBody>
      </p:sp>
      <p:sp>
        <p:nvSpPr>
          <p:cNvPr id="6" name="Slide Number Placeholder 5"/>
          <p:cNvSpPr>
            <a:spLocks noGrp="1"/>
          </p:cNvSpPr>
          <p:nvPr>
            <p:ph type="sldNum" sz="quarter" idx="12"/>
          </p:nvPr>
        </p:nvSpPr>
        <p:spPr/>
        <p:txBody>
          <a:bodyPr/>
          <a:lstStyle/>
          <a:p>
            <a:fld id="{50FE2593-999F-4196-B4BD-C6CDF30C560A}" type="slidenum">
              <a:rPr lang="en-US"/>
              <a:pPr/>
              <a:t>45</a:t>
            </a:fld>
            <a:endParaRPr lang="en-US" dirty="0"/>
          </a:p>
        </p:txBody>
      </p:sp>
    </p:spTree>
    <p:extLst>
      <p:ext uri="{BB962C8B-B14F-4D97-AF65-F5344CB8AC3E}">
        <p14:creationId xmlns:p14="http://schemas.microsoft.com/office/powerpoint/2010/main" val="30622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12" y="914400"/>
            <a:ext cx="6634188" cy="533400"/>
          </a:xfrm>
        </p:spPr>
        <p:txBody>
          <a:bodyPr>
            <a:normAutofit fontScale="90000"/>
          </a:bodyPr>
          <a:lstStyle/>
          <a:p>
            <a:pPr algn="ctr"/>
            <a:r>
              <a:rPr lang="en-US" b="1" dirty="0"/>
              <a:t>Action Buttons</a:t>
            </a:r>
            <a:br>
              <a:rPr lang="en-US" b="1" dirty="0"/>
            </a:br>
            <a:br>
              <a:rPr lang="en-US" sz="1980" dirty="0">
                <a:solidFill>
                  <a:srgbClr val="009900"/>
                </a:solidFill>
                <a:latin typeface="Calibri"/>
                <a:ea typeface="+mn-ea"/>
                <a:cs typeface="+mn-cs"/>
              </a:rPr>
            </a:br>
            <a:br>
              <a:rPr lang="en-US" dirty="0"/>
            </a:br>
            <a:endParaRPr lang="en-US" sz="1980" dirty="0"/>
          </a:p>
        </p:txBody>
      </p:sp>
      <p:sp>
        <p:nvSpPr>
          <p:cNvPr id="3" name="Content Placeholder 2"/>
          <p:cNvSpPr>
            <a:spLocks noGrp="1"/>
          </p:cNvSpPr>
          <p:nvPr>
            <p:ph idx="1"/>
          </p:nvPr>
        </p:nvSpPr>
        <p:spPr>
          <a:xfrm>
            <a:off x="580662" y="1600200"/>
            <a:ext cx="9009454" cy="5486400"/>
          </a:xfrm>
        </p:spPr>
        <p:txBody>
          <a:bodyPr>
            <a:normAutofit fontScale="62500" lnSpcReduction="20000"/>
          </a:bodyPr>
          <a:lstStyle/>
          <a:p>
            <a:pPr algn="just"/>
            <a:r>
              <a:rPr lang="en-US" b="1" u="sng" dirty="0"/>
              <a:t>Submit</a:t>
            </a:r>
            <a:r>
              <a:rPr lang="en-US" dirty="0"/>
              <a:t> – this starts the document along its route log and approval path.</a:t>
            </a:r>
          </a:p>
          <a:p>
            <a:pPr algn="just">
              <a:buFont typeface="Arial" panose="020B0604020202020204" pitchFamily="34" charset="0"/>
              <a:buChar char="•"/>
            </a:pPr>
            <a:r>
              <a:rPr lang="en-US" b="1" u="sng" dirty="0"/>
              <a:t>Save</a:t>
            </a:r>
            <a:r>
              <a:rPr lang="en-US" dirty="0"/>
              <a:t> – used when you have started a document and need further information to finish it but don’t want to lose your work.  Allows you to see the General Ledger Pending Entries and the Route Log.</a:t>
            </a:r>
          </a:p>
          <a:p>
            <a:pPr algn="just">
              <a:buFont typeface="Arial" panose="020B0604020202020204" pitchFamily="34" charset="0"/>
              <a:buChar char="•"/>
            </a:pPr>
            <a:r>
              <a:rPr lang="en-US" b="1" u="sng" dirty="0"/>
              <a:t>Close</a:t>
            </a:r>
            <a:r>
              <a:rPr lang="en-US" dirty="0"/>
              <a:t> – closes the document.  If it has not been saved it will no longer exist.</a:t>
            </a:r>
          </a:p>
          <a:p>
            <a:pPr algn="just">
              <a:buFont typeface="Arial" panose="020B0604020202020204" pitchFamily="34" charset="0"/>
              <a:buChar char="•"/>
            </a:pPr>
            <a:r>
              <a:rPr lang="en-US" b="1" u="sng" dirty="0"/>
              <a:t>Cancel</a:t>
            </a:r>
            <a:r>
              <a:rPr lang="en-US" dirty="0"/>
              <a:t> – can only be used before you submit. If it wasn’t saved, it will no longer exist, otherwise status will be cancelled.</a:t>
            </a:r>
          </a:p>
          <a:p>
            <a:pPr algn="just">
              <a:buFont typeface="Arial" panose="020B0604020202020204" pitchFamily="34" charset="0"/>
              <a:buChar char="•"/>
            </a:pPr>
            <a:r>
              <a:rPr lang="en-US" b="1" u="sng" dirty="0"/>
              <a:t>Copy</a:t>
            </a:r>
            <a:r>
              <a:rPr lang="en-US" dirty="0"/>
              <a:t> – allows you to copy a document.  Some items will be replicated but not all.</a:t>
            </a:r>
          </a:p>
          <a:p>
            <a:pPr algn="just">
              <a:buFont typeface="Arial" panose="020B0604020202020204" pitchFamily="34" charset="0"/>
              <a:buChar char="•"/>
            </a:pPr>
            <a:r>
              <a:rPr lang="en-US" b="1" u="sng" dirty="0"/>
              <a:t>Reload</a:t>
            </a:r>
            <a:r>
              <a:rPr lang="en-US" dirty="0"/>
              <a:t> – reopens the document from the last saved version in KFS.</a:t>
            </a:r>
          </a:p>
          <a:p>
            <a:pPr algn="just">
              <a:buFont typeface="Arial" panose="020B0604020202020204" pitchFamily="34" charset="0"/>
              <a:buChar char="•"/>
            </a:pPr>
            <a:r>
              <a:rPr lang="en-US" b="1" u="sng" dirty="0"/>
              <a:t>Send ad hoc request </a:t>
            </a:r>
            <a:r>
              <a:rPr lang="en-US" dirty="0"/>
              <a:t>– will notify person ad </a:t>
            </a:r>
            <a:r>
              <a:rPr lang="en-US" dirty="0" err="1"/>
              <a:t>hoc’d</a:t>
            </a:r>
            <a:r>
              <a:rPr lang="en-US" dirty="0"/>
              <a:t> to take action.</a:t>
            </a:r>
          </a:p>
          <a:p>
            <a:pPr algn="just">
              <a:buFont typeface="Arial" panose="020B0604020202020204" pitchFamily="34" charset="0"/>
              <a:buChar char="•"/>
            </a:pPr>
            <a:r>
              <a:rPr lang="en-US" b="1" u="sng" dirty="0"/>
              <a:t>Approve</a:t>
            </a:r>
            <a:r>
              <a:rPr lang="en-US" dirty="0"/>
              <a:t> – will take approval action for your role.</a:t>
            </a:r>
          </a:p>
          <a:p>
            <a:pPr algn="just">
              <a:buFont typeface="Arial" panose="020B0604020202020204" pitchFamily="34" charset="0"/>
              <a:buChar char="•"/>
            </a:pPr>
            <a:r>
              <a:rPr lang="en-US" b="1" u="sng" dirty="0"/>
              <a:t>Disapprove</a:t>
            </a:r>
            <a:r>
              <a:rPr lang="en-US" dirty="0"/>
              <a:t> – will take disapproval action and document will no longer be active.</a:t>
            </a:r>
          </a:p>
          <a:p>
            <a:pPr algn="just">
              <a:buFont typeface="Arial" panose="020B0604020202020204" pitchFamily="34" charset="0"/>
              <a:buChar char="•"/>
            </a:pPr>
            <a:r>
              <a:rPr lang="en-US" b="1" u="sng" dirty="0"/>
              <a:t>Error Correction </a:t>
            </a:r>
            <a:r>
              <a:rPr lang="en-US" dirty="0"/>
              <a:t>– only appears after document is final/processed.  Will completely reverse transaction.</a:t>
            </a:r>
          </a:p>
        </p:txBody>
      </p:sp>
      <p:sp>
        <p:nvSpPr>
          <p:cNvPr id="6" name="Slide Number Placeholder 5"/>
          <p:cNvSpPr>
            <a:spLocks noGrp="1"/>
          </p:cNvSpPr>
          <p:nvPr>
            <p:ph type="sldNum" sz="quarter" idx="12"/>
          </p:nvPr>
        </p:nvSpPr>
        <p:spPr/>
        <p:txBody>
          <a:bodyPr/>
          <a:lstStyle/>
          <a:p>
            <a:fld id="{50FE2593-999F-4196-B4BD-C6CDF30C560A}" type="slidenum">
              <a:rPr lang="en-US"/>
              <a:pPr/>
              <a:t>46</a:t>
            </a:fld>
            <a:endParaRPr lang="en-US" dirty="0"/>
          </a:p>
        </p:txBody>
      </p:sp>
    </p:spTree>
    <p:extLst>
      <p:ext uri="{BB962C8B-B14F-4D97-AF65-F5344CB8AC3E}">
        <p14:creationId xmlns:p14="http://schemas.microsoft.com/office/powerpoint/2010/main" val="477631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Workflow and Routing</a:t>
            </a:r>
          </a:p>
        </p:txBody>
      </p:sp>
      <p:sp>
        <p:nvSpPr>
          <p:cNvPr id="3" name="Content Placeholder 2"/>
          <p:cNvSpPr>
            <a:spLocks noGrp="1"/>
          </p:cNvSpPr>
          <p:nvPr>
            <p:ph idx="1"/>
          </p:nvPr>
        </p:nvSpPr>
        <p:spPr/>
        <p:txBody>
          <a:bodyPr/>
          <a:lstStyle/>
          <a:p>
            <a:pPr lvl="0"/>
            <a:r>
              <a:rPr lang="en-US" dirty="0">
                <a:latin typeface="Gotham-Bold"/>
              </a:rPr>
              <a:t>Basic/Automatic Routing</a:t>
            </a:r>
          </a:p>
          <a:p>
            <a:pPr lvl="0"/>
            <a:r>
              <a:rPr lang="en-US" dirty="0">
                <a:latin typeface="Gotham-Bold"/>
              </a:rPr>
              <a:t>Organizational Review Routing</a:t>
            </a:r>
          </a:p>
          <a:p>
            <a:pPr lvl="0"/>
            <a:r>
              <a:rPr lang="en-US" dirty="0">
                <a:latin typeface="Gotham-Bold"/>
              </a:rPr>
              <a:t>Route Log Review</a:t>
            </a:r>
          </a:p>
        </p:txBody>
      </p:sp>
      <p:sp>
        <p:nvSpPr>
          <p:cNvPr id="6" name="Slide Number Placeholder 5"/>
          <p:cNvSpPr>
            <a:spLocks noGrp="1"/>
          </p:cNvSpPr>
          <p:nvPr>
            <p:ph type="sldNum" sz="quarter" idx="12"/>
          </p:nvPr>
        </p:nvSpPr>
        <p:spPr/>
        <p:txBody>
          <a:bodyPr/>
          <a:lstStyle/>
          <a:p>
            <a:fld id="{DBDEBEEA-2C01-4B76-90A9-F2435854E36D}" type="slidenum">
              <a:rPr lang="en-US" smtClean="0"/>
              <a:pPr/>
              <a:t>47</a:t>
            </a:fld>
            <a:endParaRPr lang="en-US"/>
          </a:p>
        </p:txBody>
      </p:sp>
    </p:spTree>
    <p:extLst>
      <p:ext uri="{BB962C8B-B14F-4D97-AF65-F5344CB8AC3E}">
        <p14:creationId xmlns:p14="http://schemas.microsoft.com/office/powerpoint/2010/main" val="32830643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Basic Routing</a:t>
            </a:r>
            <a:endParaRPr lang="en-US" dirty="0"/>
          </a:p>
        </p:txBody>
      </p:sp>
      <p:sp>
        <p:nvSpPr>
          <p:cNvPr id="6" name="Slide Number Placeholder 5"/>
          <p:cNvSpPr>
            <a:spLocks noGrp="1"/>
          </p:cNvSpPr>
          <p:nvPr>
            <p:ph type="sldNum" sz="quarter" idx="12"/>
          </p:nvPr>
        </p:nvSpPr>
        <p:spPr/>
        <p:txBody>
          <a:bodyPr/>
          <a:lstStyle/>
          <a:p>
            <a:fld id="{DBDEBEEA-2C01-4B76-90A9-F2435854E36D}" type="slidenum">
              <a:rPr lang="en-US" smtClean="0"/>
              <a:pPr/>
              <a:t>48</a:t>
            </a:fld>
            <a:endParaRPr lang="en-US"/>
          </a:p>
        </p:txBody>
      </p:sp>
      <p:pic>
        <p:nvPicPr>
          <p:cNvPr id="10" name="Picture 9">
            <a:extLst>
              <a:ext uri="{FF2B5EF4-FFF2-40B4-BE49-F238E27FC236}">
                <a16:creationId xmlns:a16="http://schemas.microsoft.com/office/drawing/2014/main" id="{7F652183-FFD7-BBC1-1191-2848E8CC1292}"/>
              </a:ext>
            </a:extLst>
          </p:cNvPr>
          <p:cNvPicPr>
            <a:picLocks noChangeAspect="1"/>
          </p:cNvPicPr>
          <p:nvPr/>
        </p:nvPicPr>
        <p:blipFill>
          <a:blip r:embed="rId3"/>
          <a:stretch>
            <a:fillRect/>
          </a:stretch>
        </p:blipFill>
        <p:spPr>
          <a:xfrm>
            <a:off x="152400" y="1722717"/>
            <a:ext cx="9829800" cy="4906683"/>
          </a:xfrm>
          <a:prstGeom prst="rect">
            <a:avLst/>
          </a:prstGeom>
        </p:spPr>
      </p:pic>
    </p:spTree>
    <p:extLst>
      <p:ext uri="{BB962C8B-B14F-4D97-AF65-F5344CB8AC3E}">
        <p14:creationId xmlns:p14="http://schemas.microsoft.com/office/powerpoint/2010/main" val="19537556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Organization Review Routing</a:t>
            </a:r>
            <a:endParaRPr lang="en-US" dirty="0"/>
          </a:p>
        </p:txBody>
      </p:sp>
      <p:sp>
        <p:nvSpPr>
          <p:cNvPr id="6" name="Slide Number Placeholder 5"/>
          <p:cNvSpPr>
            <a:spLocks noGrp="1"/>
          </p:cNvSpPr>
          <p:nvPr>
            <p:ph type="sldNum" sz="quarter" idx="12"/>
          </p:nvPr>
        </p:nvSpPr>
        <p:spPr/>
        <p:txBody>
          <a:bodyPr/>
          <a:lstStyle/>
          <a:p>
            <a:fld id="{DBDEBEEA-2C01-4B76-90A9-F2435854E36D}" type="slidenum">
              <a:rPr lang="en-US" smtClean="0"/>
              <a:pPr/>
              <a:t>49</a:t>
            </a:fld>
            <a:endParaRPr lang="en-US"/>
          </a:p>
        </p:txBody>
      </p:sp>
      <p:pic>
        <p:nvPicPr>
          <p:cNvPr id="5" name="Picture 4"/>
          <p:cNvPicPr>
            <a:picLocks noChangeAspect="1"/>
          </p:cNvPicPr>
          <p:nvPr/>
        </p:nvPicPr>
        <p:blipFill>
          <a:blip r:embed="rId3"/>
          <a:stretch>
            <a:fillRect/>
          </a:stretch>
        </p:blipFill>
        <p:spPr>
          <a:xfrm>
            <a:off x="502920" y="1977951"/>
            <a:ext cx="9094675" cy="5108649"/>
          </a:xfrm>
          <a:prstGeom prst="rect">
            <a:avLst/>
          </a:prstGeom>
          <a:ln>
            <a:solidFill>
              <a:schemeClr val="tx1"/>
            </a:solid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sz="quarter" idx="13"/>
          </p:nvPr>
        </p:nvPicPr>
        <p:blipFill>
          <a:blip r:embed="rId3" cstate="print"/>
          <a:stretch>
            <a:fillRect/>
          </a:stretch>
        </p:blipFill>
        <p:spPr bwMode="auto">
          <a:xfrm>
            <a:off x="690944" y="863600"/>
            <a:ext cx="8676513" cy="6130925"/>
          </a:xfrm>
          <a:prstGeom prst="rect">
            <a:avLst/>
          </a:prstGeom>
          <a:noFill/>
          <a:ln w="9525">
            <a:noFill/>
            <a:miter lim="800000"/>
            <a:headEnd/>
            <a:tailEnd/>
          </a:ln>
        </p:spPr>
      </p:pic>
    </p:spTree>
    <p:extLst>
      <p:ext uri="{BB962C8B-B14F-4D97-AF65-F5344CB8AC3E}">
        <p14:creationId xmlns:p14="http://schemas.microsoft.com/office/powerpoint/2010/main" val="56647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DEBEEA-2C01-4B76-90A9-F2435854E36D}" type="slidenum">
              <a:rPr lang="en-US" smtClean="0"/>
              <a:pPr/>
              <a:t>50</a:t>
            </a:fld>
            <a:endParaRPr lang="en-US"/>
          </a:p>
        </p:txBody>
      </p:sp>
      <p:sp>
        <p:nvSpPr>
          <p:cNvPr id="6" name="Title 1"/>
          <p:cNvSpPr>
            <a:spLocks noGrp="1"/>
          </p:cNvSpPr>
          <p:nvPr>
            <p:ph type="title"/>
          </p:nvPr>
        </p:nvSpPr>
        <p:spPr>
          <a:xfrm>
            <a:off x="502920" y="838200"/>
            <a:ext cx="9052560" cy="663951"/>
          </a:xfrm>
        </p:spPr>
        <p:txBody>
          <a:bodyPr>
            <a:normAutofit fontScale="90000"/>
          </a:bodyPr>
          <a:lstStyle/>
          <a:p>
            <a:r>
              <a:rPr lang="en-US" dirty="0" err="1"/>
              <a:t>Enroute</a:t>
            </a:r>
            <a:r>
              <a:rPr lang="en-US" dirty="0"/>
              <a:t> Document</a:t>
            </a:r>
          </a:p>
        </p:txBody>
      </p:sp>
      <p:pic>
        <p:nvPicPr>
          <p:cNvPr id="4" name="Picture 3"/>
          <p:cNvPicPr>
            <a:picLocks noChangeAspect="1"/>
          </p:cNvPicPr>
          <p:nvPr/>
        </p:nvPicPr>
        <p:blipFill>
          <a:blip r:embed="rId3"/>
          <a:stretch>
            <a:fillRect/>
          </a:stretch>
        </p:blipFill>
        <p:spPr>
          <a:xfrm>
            <a:off x="533400" y="1512148"/>
            <a:ext cx="8711052" cy="5908050"/>
          </a:xfrm>
          <a:prstGeom prst="rect">
            <a:avLst/>
          </a:prstGeom>
        </p:spPr>
      </p:pic>
    </p:spTree>
    <p:extLst>
      <p:ext uri="{BB962C8B-B14F-4D97-AF65-F5344CB8AC3E}">
        <p14:creationId xmlns:p14="http://schemas.microsoft.com/office/powerpoint/2010/main" val="373145435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Route Log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800" dirty="0"/>
              <a:t>Review the route log to see who has or needs to take action on an edoc.</a:t>
            </a:r>
          </a:p>
          <a:p>
            <a:r>
              <a:rPr lang="en-US" sz="2800" dirty="0"/>
              <a:t>Groups only need to be approved by one in the group.</a:t>
            </a:r>
          </a:p>
          <a:p>
            <a:r>
              <a:rPr lang="en-US" sz="2800" dirty="0"/>
              <a:t>FYI, Acknowledge and Read Notes do not hold up workflow routing.</a:t>
            </a:r>
          </a:p>
          <a:p>
            <a:r>
              <a:rPr lang="en-US" sz="2800" dirty="0"/>
              <a:t>Action items for those no longer employed will need “superuser” approval. E-mail </a:t>
            </a:r>
            <a:r>
              <a:rPr lang="en-US" sz="2800" dirty="0">
                <a:hlinkClick r:id="rId3"/>
              </a:rPr>
              <a:t>accounting@ctlr.msu.edu</a:t>
            </a:r>
            <a:r>
              <a:rPr lang="en-US" sz="2800" dirty="0"/>
              <a:t>.    </a:t>
            </a:r>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51</a:t>
            </a:fld>
            <a:endParaRPr lang="en-US" dirty="0"/>
          </a:p>
        </p:txBody>
      </p:sp>
    </p:spTree>
    <p:extLst>
      <p:ext uri="{BB962C8B-B14F-4D97-AF65-F5344CB8AC3E}">
        <p14:creationId xmlns:p14="http://schemas.microsoft.com/office/powerpoint/2010/main" val="3237735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Edoc Search Functionality</a:t>
            </a:r>
          </a:p>
        </p:txBody>
      </p:sp>
      <p:sp>
        <p:nvSpPr>
          <p:cNvPr id="4" name="Slide Number Placeholder 3"/>
          <p:cNvSpPr>
            <a:spLocks noGrp="1"/>
          </p:cNvSpPr>
          <p:nvPr>
            <p:ph type="sldNum" sz="quarter" idx="12"/>
          </p:nvPr>
        </p:nvSpPr>
        <p:spPr/>
        <p:txBody>
          <a:bodyPr/>
          <a:lstStyle/>
          <a:p>
            <a:fld id="{DBDEBEEA-2C01-4B76-90A9-F2435854E36D}" type="slidenum">
              <a:rPr lang="en-US" smtClean="0"/>
              <a:pPr/>
              <a:t>52</a:t>
            </a:fld>
            <a:endParaRPr lang="en-US"/>
          </a:p>
        </p:txBody>
      </p:sp>
      <p:pic>
        <p:nvPicPr>
          <p:cNvPr id="10" name="Content Placeholder 9" descr="Pin on a map">
            <a:extLst>
              <a:ext uri="{FF2B5EF4-FFF2-40B4-BE49-F238E27FC236}">
                <a16:creationId xmlns:a16="http://schemas.microsoft.com/office/drawing/2014/main" id="{3655C166-8397-06BA-9490-DEB029FB631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4945" y="1812925"/>
            <a:ext cx="7688511" cy="5130800"/>
          </a:xfrm>
        </p:spPr>
      </p:pic>
    </p:spTree>
    <p:extLst>
      <p:ext uri="{BB962C8B-B14F-4D97-AF65-F5344CB8AC3E}">
        <p14:creationId xmlns:p14="http://schemas.microsoft.com/office/powerpoint/2010/main" val="3511512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Edoc Search Functionality</a:t>
            </a:r>
          </a:p>
        </p:txBody>
      </p:sp>
      <p:sp>
        <p:nvSpPr>
          <p:cNvPr id="3" name="Content Placeholder 2"/>
          <p:cNvSpPr>
            <a:spLocks noGrp="1"/>
          </p:cNvSpPr>
          <p:nvPr>
            <p:ph idx="1"/>
          </p:nvPr>
        </p:nvSpPr>
        <p:spPr/>
        <p:txBody>
          <a:bodyPr/>
          <a:lstStyle/>
          <a:p>
            <a:r>
              <a:rPr lang="en-US" dirty="0"/>
              <a:t>Doc Search button provides only basic search criteria options.</a:t>
            </a:r>
          </a:p>
          <a:p>
            <a:r>
              <a:rPr lang="en-US" dirty="0"/>
              <a:t>Search criteria options will change with the Document Type selected</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53</a:t>
            </a:fld>
            <a:endParaRPr lang="en-US"/>
          </a:p>
        </p:txBody>
      </p:sp>
      <p:pic>
        <p:nvPicPr>
          <p:cNvPr id="6" name="Picture 5">
            <a:extLst>
              <a:ext uri="{FF2B5EF4-FFF2-40B4-BE49-F238E27FC236}">
                <a16:creationId xmlns:a16="http://schemas.microsoft.com/office/drawing/2014/main" id="{AE71F8AB-3227-15F9-D39F-56F375703C99}"/>
              </a:ext>
            </a:extLst>
          </p:cNvPr>
          <p:cNvPicPr>
            <a:picLocks noChangeAspect="1"/>
          </p:cNvPicPr>
          <p:nvPr/>
        </p:nvPicPr>
        <p:blipFill>
          <a:blip r:embed="rId3"/>
          <a:stretch>
            <a:fillRect/>
          </a:stretch>
        </p:blipFill>
        <p:spPr>
          <a:xfrm>
            <a:off x="762000" y="4081661"/>
            <a:ext cx="8077200" cy="3311789"/>
          </a:xfrm>
          <a:prstGeom prst="rect">
            <a:avLst/>
          </a:prstGeom>
        </p:spPr>
      </p:pic>
    </p:spTree>
    <p:extLst>
      <p:ext uri="{BB962C8B-B14F-4D97-AF65-F5344CB8AC3E}">
        <p14:creationId xmlns:p14="http://schemas.microsoft.com/office/powerpoint/2010/main" val="32811932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Edoc Search Functionality</a:t>
            </a:r>
          </a:p>
        </p:txBody>
      </p:sp>
      <p:sp>
        <p:nvSpPr>
          <p:cNvPr id="3" name="Content Placeholder 2"/>
          <p:cNvSpPr>
            <a:spLocks noGrp="1"/>
          </p:cNvSpPr>
          <p:nvPr>
            <p:ph idx="1"/>
          </p:nvPr>
        </p:nvSpPr>
        <p:spPr/>
        <p:txBody>
          <a:bodyPr/>
          <a:lstStyle/>
          <a:p>
            <a:r>
              <a:rPr lang="en-US" dirty="0"/>
              <a:t>Using detailed search button provides many search criteria options.</a:t>
            </a:r>
          </a:p>
          <a:p>
            <a:r>
              <a:rPr lang="en-US" dirty="0"/>
              <a:t>The options change based on the Document Type selected.</a:t>
            </a:r>
          </a:p>
          <a:p>
            <a:r>
              <a:rPr lang="en-US" dirty="0"/>
              <a:t>Use the search criteria to narrow your search as KFS will only return 500 results.</a:t>
            </a:r>
          </a:p>
          <a:p>
            <a:endParaRPr lang="en-US" dirty="0"/>
          </a:p>
          <a:p>
            <a:endParaRPr lang="en-US"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54</a:t>
            </a:fld>
            <a:endParaRPr lang="en-US"/>
          </a:p>
        </p:txBody>
      </p:sp>
    </p:spTree>
    <p:extLst>
      <p:ext uri="{BB962C8B-B14F-4D97-AF65-F5344CB8AC3E}">
        <p14:creationId xmlns:p14="http://schemas.microsoft.com/office/powerpoint/2010/main" val="421991410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Detailed Document Search</a:t>
            </a:r>
            <a:endParaRPr lang="en-US" dirty="0"/>
          </a:p>
        </p:txBody>
      </p:sp>
      <p:pic>
        <p:nvPicPr>
          <p:cNvPr id="46082" name="Picture 2"/>
          <p:cNvPicPr>
            <a:picLocks noGrp="1" noChangeAspect="1" noChangeArrowheads="1"/>
          </p:cNvPicPr>
          <p:nvPr>
            <p:ph idx="1"/>
          </p:nvPr>
        </p:nvPicPr>
        <p:blipFill>
          <a:blip r:embed="rId3" cstate="print"/>
          <a:stretch>
            <a:fillRect/>
          </a:stretch>
        </p:blipFill>
        <p:spPr bwMode="auto">
          <a:xfrm>
            <a:off x="657737" y="1986280"/>
            <a:ext cx="4036792" cy="4870344"/>
          </a:xfrm>
          <a:prstGeom prst="rect">
            <a:avLst/>
          </a:prstGeom>
          <a:noFill/>
          <a:ln w="9525">
            <a:solidFill>
              <a:schemeClr val="tx1">
                <a:lumMod val="65000"/>
                <a:lumOff val="35000"/>
              </a:schemeClr>
            </a:solidFill>
            <a:miter lim="800000"/>
            <a:headEnd/>
            <a:tailEnd/>
          </a:ln>
        </p:spPr>
      </p:pic>
      <p:sp>
        <p:nvSpPr>
          <p:cNvPr id="6" name="Content Placeholder 5"/>
          <p:cNvSpPr>
            <a:spLocks noGrp="1"/>
          </p:cNvSpPr>
          <p:nvPr>
            <p:ph idx="13"/>
          </p:nvPr>
        </p:nvSpPr>
        <p:spPr>
          <a:xfrm>
            <a:off x="5209706" y="1986280"/>
            <a:ext cx="4345774" cy="4869573"/>
          </a:xfrm>
        </p:spPr>
        <p:txBody>
          <a:bodyPr/>
          <a:lstStyle/>
          <a:p>
            <a:pPr>
              <a:buNone/>
            </a:pPr>
            <a:r>
              <a:rPr lang="en-US" dirty="0">
                <a:latin typeface="Gotham-Bold"/>
              </a:rPr>
              <a:t>To locate pending entries (reporting and closing an account):</a:t>
            </a:r>
          </a:p>
          <a:p>
            <a:pPr lvl="1"/>
            <a:r>
              <a:rPr lang="en-US" dirty="0">
                <a:latin typeface="Gotham-Bold"/>
              </a:rPr>
              <a:t>Select Type: </a:t>
            </a:r>
            <a:r>
              <a:rPr lang="en-US" b="1" dirty="0">
                <a:latin typeface="Gotham-Bold"/>
              </a:rPr>
              <a:t>KFST</a:t>
            </a:r>
          </a:p>
          <a:p>
            <a:pPr lvl="1"/>
            <a:r>
              <a:rPr lang="en-US" dirty="0">
                <a:latin typeface="Gotham-Bold"/>
              </a:rPr>
              <a:t>Select Status: </a:t>
            </a:r>
            <a:r>
              <a:rPr lang="en-US" b="1" dirty="0">
                <a:latin typeface="Gotham-Bold"/>
              </a:rPr>
              <a:t>Pending Statuses</a:t>
            </a:r>
          </a:p>
        </p:txBody>
      </p:sp>
      <p:sp>
        <p:nvSpPr>
          <p:cNvPr id="7" name="Slide Number Placeholder 6"/>
          <p:cNvSpPr>
            <a:spLocks noGrp="1"/>
          </p:cNvSpPr>
          <p:nvPr>
            <p:ph type="sldNum" sz="quarter" idx="15"/>
          </p:nvPr>
        </p:nvSpPr>
        <p:spPr/>
        <p:txBody>
          <a:bodyPr/>
          <a:lstStyle/>
          <a:p>
            <a:fld id="{DBDEBEEA-2C01-4B76-90A9-F2435854E36D}" type="slidenum">
              <a:rPr lang="en-US" smtClean="0"/>
              <a:pPr/>
              <a:t>55</a:t>
            </a:fld>
            <a:endParaRPr 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4380" y="990600"/>
            <a:ext cx="8549640" cy="2790447"/>
          </a:xfrm>
        </p:spPr>
        <p:txBody>
          <a:bodyPr>
            <a:normAutofit fontScale="90000"/>
          </a:bodyPr>
          <a:lstStyle/>
          <a:p>
            <a:r>
              <a:rPr lang="en-US" dirty="0"/>
              <a:t>Thank you for attending!</a:t>
            </a:r>
            <a:br>
              <a:rPr lang="en-US" dirty="0"/>
            </a:br>
            <a:br>
              <a:rPr lang="en-US" dirty="0"/>
            </a:br>
            <a:r>
              <a:rPr lang="en-US" sz="3600" dirty="0"/>
              <a:t>Lauren Knoch</a:t>
            </a:r>
            <a:br>
              <a:rPr lang="en-US" sz="3600" dirty="0"/>
            </a:br>
            <a:r>
              <a:rPr lang="en-US" sz="3600" dirty="0">
                <a:hlinkClick r:id="rId3"/>
              </a:rPr>
              <a:t>kaiserl3@ctlr.msu.edu</a:t>
            </a:r>
            <a:br>
              <a:rPr lang="en-US" sz="3600" dirty="0"/>
            </a:br>
            <a:r>
              <a:rPr lang="en-US" sz="3600" dirty="0"/>
              <a:t>Phone: 884-4178</a:t>
            </a:r>
            <a:br>
              <a:rPr lang="en-US" sz="3600" dirty="0"/>
            </a:br>
            <a:br>
              <a:rPr lang="en-US" dirty="0"/>
            </a:br>
            <a:br>
              <a:rPr lang="en-US" sz="3600" dirty="0"/>
            </a:br>
            <a:r>
              <a:rPr lang="en-US" sz="3600" dirty="0"/>
              <a:t>Accounting Office email</a:t>
            </a:r>
            <a:br>
              <a:rPr lang="en-US" sz="3600" dirty="0"/>
            </a:br>
            <a:r>
              <a:rPr lang="en-US" sz="3600" dirty="0">
                <a:hlinkClick r:id="rId4"/>
              </a:rPr>
              <a:t>accounting@ctlr.msu.edu</a:t>
            </a:r>
            <a:br>
              <a:rPr lang="en-US" sz="3600" dirty="0"/>
            </a:br>
            <a:r>
              <a:rPr lang="en-US" sz="3600" dirty="0"/>
              <a:t>Phone: 355-5000</a:t>
            </a:r>
            <a:br>
              <a:rPr lang="en-US" sz="3600" dirty="0"/>
            </a:br>
            <a:endParaRPr lang="en-US" sz="3600" dirty="0"/>
          </a:p>
        </p:txBody>
      </p:sp>
      <p:sp>
        <p:nvSpPr>
          <p:cNvPr id="5" name="Slide Number Placeholder 4"/>
          <p:cNvSpPr>
            <a:spLocks noGrp="1"/>
          </p:cNvSpPr>
          <p:nvPr>
            <p:ph type="sldNum" sz="quarter" idx="12"/>
          </p:nvPr>
        </p:nvSpPr>
        <p:spPr/>
        <p:txBody>
          <a:bodyPr/>
          <a:lstStyle/>
          <a:p>
            <a:fld id="{DBDEBEEA-2C01-4B76-90A9-F2435854E36D}" type="slidenum">
              <a:rPr lang="en-US" smtClean="0"/>
              <a:pPr/>
              <a:t>56</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Transactional Edocs</a:t>
            </a:r>
          </a:p>
        </p:txBody>
      </p:sp>
      <p:sp>
        <p:nvSpPr>
          <p:cNvPr id="3" name="Content Placeholder 2"/>
          <p:cNvSpPr>
            <a:spLocks noGrp="1"/>
          </p:cNvSpPr>
          <p:nvPr>
            <p:ph idx="1"/>
          </p:nvPr>
        </p:nvSpPr>
        <p:spPr/>
        <p:txBody>
          <a:bodyPr/>
          <a:lstStyle/>
          <a:p>
            <a:r>
              <a:rPr lang="en-US" dirty="0"/>
              <a:t>Types and Purposes</a:t>
            </a:r>
          </a:p>
          <a:p>
            <a:pPr lvl="1"/>
            <a:r>
              <a:rPr lang="en-US" dirty="0"/>
              <a:t>Case Study Examples</a:t>
            </a:r>
          </a:p>
          <a:p>
            <a:r>
              <a:rPr lang="en-US" dirty="0"/>
              <a:t>Document Workflow and Routing</a:t>
            </a:r>
          </a:p>
          <a:p>
            <a:r>
              <a:rPr lang="en-US" dirty="0"/>
              <a:t>Search Functionality</a:t>
            </a:r>
          </a:p>
        </p:txBody>
      </p:sp>
      <p:sp>
        <p:nvSpPr>
          <p:cNvPr id="4" name="Slide Number Placeholder 3"/>
          <p:cNvSpPr>
            <a:spLocks noGrp="1"/>
          </p:cNvSpPr>
          <p:nvPr>
            <p:ph type="sldNum" sz="quarter" idx="12"/>
          </p:nvPr>
        </p:nvSpPr>
        <p:spPr/>
        <p:txBody>
          <a:bodyPr/>
          <a:lstStyle/>
          <a:p>
            <a:fld id="{DBDEBEEA-2C01-4B76-90A9-F2435854E36D}"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and Purposes</a:t>
            </a:r>
          </a:p>
        </p:txBody>
      </p:sp>
      <p:sp>
        <p:nvSpPr>
          <p:cNvPr id="3" name="Content Placeholder 2"/>
          <p:cNvSpPr>
            <a:spLocks noGrp="1"/>
          </p:cNvSpPr>
          <p:nvPr>
            <p:ph idx="1"/>
          </p:nvPr>
        </p:nvSpPr>
        <p:spPr>
          <a:xfrm>
            <a:off x="502920" y="1813564"/>
            <a:ext cx="9052560" cy="5804108"/>
          </a:xfrm>
        </p:spPr>
        <p:txBody>
          <a:bodyPr/>
          <a:lstStyle/>
          <a:p>
            <a:r>
              <a:rPr lang="en-US" dirty="0"/>
              <a:t>Disbursement Voucher</a:t>
            </a:r>
          </a:p>
          <a:p>
            <a:r>
              <a:rPr lang="en-US" dirty="0"/>
              <a:t>Transfer of Funds</a:t>
            </a:r>
          </a:p>
          <a:p>
            <a:r>
              <a:rPr lang="en-US" dirty="0"/>
              <a:t>Budget Reallocation/Adjustment</a:t>
            </a:r>
          </a:p>
          <a:p>
            <a:r>
              <a:rPr lang="en-US" dirty="0"/>
              <a:t>Distribution of Income/Expense</a:t>
            </a:r>
          </a:p>
          <a:p>
            <a:r>
              <a:rPr lang="en-US" dirty="0"/>
              <a:t>General Error Correction</a:t>
            </a:r>
          </a:p>
          <a:p>
            <a:r>
              <a:rPr lang="en-US" dirty="0"/>
              <a:t>Intra-Account Adjustment</a:t>
            </a:r>
          </a:p>
          <a:p>
            <a:r>
              <a:rPr lang="en-US" dirty="0"/>
              <a:t>Internal Billing</a:t>
            </a:r>
          </a:p>
          <a:p>
            <a:r>
              <a:rPr lang="en-US" dirty="0"/>
              <a:t>Cash Receipt</a:t>
            </a:r>
          </a:p>
          <a:p>
            <a:r>
              <a:rPr lang="en-US" dirty="0"/>
              <a:t>Non-Check Disbursement</a:t>
            </a:r>
          </a:p>
          <a:p>
            <a:r>
              <a:rPr lang="en-US" dirty="0"/>
              <a:t>Advance Deposit</a:t>
            </a:r>
          </a:p>
        </p:txBody>
      </p:sp>
      <p:sp>
        <p:nvSpPr>
          <p:cNvPr id="4" name="Slide Number Placeholder 3"/>
          <p:cNvSpPr>
            <a:spLocks noGrp="1"/>
          </p:cNvSpPr>
          <p:nvPr>
            <p:ph type="sldNum" sz="quarter" idx="12"/>
          </p:nvPr>
        </p:nvSpPr>
        <p:spPr/>
        <p:txBody>
          <a:bodyPr/>
          <a:lstStyle/>
          <a:p>
            <a:fld id="{DBDEBEEA-2C01-4B76-90A9-F2435854E36D}" type="slidenum">
              <a:rPr lang="en-US" smtClean="0"/>
              <a:pPr/>
              <a:t>7</a:t>
            </a:fld>
            <a:endParaRPr lang="en-US"/>
          </a:p>
        </p:txBody>
      </p:sp>
    </p:spTree>
    <p:extLst>
      <p:ext uri="{BB962C8B-B14F-4D97-AF65-F5344CB8AC3E}">
        <p14:creationId xmlns:p14="http://schemas.microsoft.com/office/powerpoint/2010/main" val="29084359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Disbursement Voucher (DV)</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facilitate a payment for items that do not require a Purchase Order (PO) or cannot be paid for via an MSU payment card (PCard, Travel or Event card).</a:t>
            </a:r>
          </a:p>
          <a:p>
            <a:pPr marL="0" indent="0">
              <a:buNone/>
            </a:pPr>
            <a:r>
              <a:rPr lang="en-US" sz="2400" dirty="0"/>
              <a:t>Examples include:</a:t>
            </a:r>
          </a:p>
          <a:p>
            <a:pPr>
              <a:buFont typeface="Wingdings" panose="05000000000000000000" pitchFamily="2" charset="2"/>
              <a:buChar char="ü"/>
            </a:pPr>
            <a:r>
              <a:rPr lang="en-US" sz="2400" dirty="0"/>
              <a:t>Non-travel employee reimbursement</a:t>
            </a:r>
          </a:p>
          <a:p>
            <a:pPr>
              <a:buFont typeface="Wingdings" panose="05000000000000000000" pitchFamily="2" charset="2"/>
              <a:buChar char="ü"/>
            </a:pPr>
            <a:r>
              <a:rPr lang="en-US" sz="2400" dirty="0"/>
              <a:t>Honoraria</a:t>
            </a:r>
          </a:p>
          <a:p>
            <a:pPr>
              <a:buFont typeface="Wingdings" panose="05000000000000000000" pitchFamily="2" charset="2"/>
              <a:buChar char="ü"/>
            </a:pPr>
            <a:r>
              <a:rPr lang="en-US" sz="2400" dirty="0"/>
              <a:t>Certain services/supplies under $2500</a:t>
            </a:r>
          </a:p>
          <a:p>
            <a:pPr>
              <a:buFont typeface="Wingdings" panose="05000000000000000000" pitchFamily="2" charset="2"/>
              <a:buChar char="ü"/>
            </a:pPr>
            <a:r>
              <a:rPr lang="en-US" sz="2400" dirty="0"/>
              <a:t>Royalties</a:t>
            </a:r>
          </a:p>
          <a:p>
            <a:pPr>
              <a:buFont typeface="Wingdings" panose="05000000000000000000" pitchFamily="2" charset="2"/>
              <a:buChar char="ü"/>
            </a:pPr>
            <a:r>
              <a:rPr lang="en-US" sz="2400" dirty="0"/>
              <a:t>Refunds</a:t>
            </a:r>
          </a:p>
          <a:p>
            <a:pPr>
              <a:buFont typeface="Wingdings" panose="05000000000000000000" pitchFamily="2" charset="2"/>
              <a:buChar char="ü"/>
            </a:pPr>
            <a:r>
              <a:rPr lang="en-US" sz="2400" dirty="0"/>
              <a:t>Subscriptions</a:t>
            </a:r>
          </a:p>
          <a:p>
            <a:pPr marL="0" indent="0">
              <a:buNone/>
            </a:pPr>
            <a:r>
              <a:rPr lang="en-US" sz="2400" dirty="0"/>
              <a:t>See section 75 of the Manual of Business Procedure for full details. </a:t>
            </a:r>
            <a:r>
              <a:rPr lang="en-US" sz="1400" dirty="0">
                <a:solidFill>
                  <a:srgbClr val="008000"/>
                </a:solidFill>
                <a:hlinkClick r:id="rId3">
                  <a:extLst>
                    <a:ext uri="{A12FA001-AC4F-418D-AE19-62706E023703}">
                      <ahyp:hlinkClr xmlns:ahyp="http://schemas.microsoft.com/office/drawing/2018/hyperlinkcolor" val="tx"/>
                    </a:ext>
                  </a:extLst>
                </a:hlinkClick>
              </a:rPr>
              <a:t>MSU Manual of Business Procedures - Section 75</a:t>
            </a:r>
            <a:endParaRPr lang="en-US" sz="2400" dirty="0">
              <a:solidFill>
                <a:srgbClr val="008000"/>
              </a:solidFill>
            </a:endParaRPr>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8</a:t>
            </a:fld>
            <a:endParaRPr lang="en-US" dirty="0"/>
          </a:p>
        </p:txBody>
      </p:sp>
    </p:spTree>
    <p:extLst>
      <p:ext uri="{BB962C8B-B14F-4D97-AF65-F5344CB8AC3E}">
        <p14:creationId xmlns:p14="http://schemas.microsoft.com/office/powerpoint/2010/main" val="12397751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Disbursement Voucher (DV)</a:t>
            </a:r>
          </a:p>
        </p:txBody>
      </p:sp>
      <p:pic>
        <p:nvPicPr>
          <p:cNvPr id="1027" name="Picture 3"/>
          <p:cNvPicPr>
            <a:picLocks noGrp="1" noChangeAspect="1" noChangeArrowheads="1"/>
          </p:cNvPicPr>
          <p:nvPr>
            <p:ph idx="1"/>
          </p:nvPr>
        </p:nvPicPr>
        <p:blipFill>
          <a:blip r:embed="rId3" cstate="print"/>
          <a:stretch>
            <a:fillRect/>
          </a:stretch>
        </p:blipFill>
        <p:spPr bwMode="auto">
          <a:xfrm>
            <a:off x="503238" y="2366373"/>
            <a:ext cx="9051925" cy="402390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9</a:t>
            </a:fld>
            <a:endParaRPr lang="en-US"/>
          </a:p>
        </p:txBody>
      </p:sp>
    </p:spTree>
  </p:cSld>
  <p:clrMapOvr>
    <a:masterClrMapping/>
  </p:clrMapOvr>
  <p:transition/>
</p:sld>
</file>

<file path=ppt/theme/theme1.xml><?xml version="1.0" encoding="utf-8"?>
<a:theme xmlns:a="http://schemas.openxmlformats.org/drawingml/2006/main" name="1_M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AFDA6DE02DCD418C4ACFEAA335CC17" ma:contentTypeVersion="2" ma:contentTypeDescription="Create a new document." ma:contentTypeScope="" ma:versionID="2fbe95a7cae119d8a82b90dd552bfc37">
  <xsd:schema xmlns:xsd="http://www.w3.org/2001/XMLSchema" xmlns:p="http://schemas.microsoft.com/office/2006/metadata/properties" targetNamespace="http://schemas.microsoft.com/office/2006/metadata/properties" ma:root="true" ma:fieldsID="1056353c72946c951605841e96abda0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E8E3A6-CD33-4AEF-87D6-8C46D7CD485E}">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E266AF6-BFC6-423B-BCB0-E68D77C56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D5B118D-ABF6-4857-8B5E-68402A5D48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10000</TotalTime>
  <Words>2613</Words>
  <Application>Microsoft Office PowerPoint</Application>
  <PresentationFormat>Custom</PresentationFormat>
  <Paragraphs>441</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Gotham Book</vt:lpstr>
      <vt:lpstr>Gotham-Bold</vt:lpstr>
      <vt:lpstr>Wingdings</vt:lpstr>
      <vt:lpstr>1_MSU</vt:lpstr>
      <vt:lpstr>Kuali Financial System (KFS) Transactional Edocs</vt:lpstr>
      <vt:lpstr>Agenda</vt:lpstr>
      <vt:lpstr>Basic Accounting Concepts</vt:lpstr>
      <vt:lpstr>PowerPoint Presentation</vt:lpstr>
      <vt:lpstr>PowerPoint Presentation</vt:lpstr>
      <vt:lpstr>KFS Transactional Edocs</vt:lpstr>
      <vt:lpstr>Types and Purposes</vt:lpstr>
      <vt:lpstr>Disbursement Voucher (DV)</vt:lpstr>
      <vt:lpstr>Disbursement Voucher (DV)</vt:lpstr>
      <vt:lpstr>DV Quick Tips</vt:lpstr>
      <vt:lpstr>Transfer of Funds (TF)</vt:lpstr>
      <vt:lpstr>TF Quick Tips</vt:lpstr>
      <vt:lpstr>Transfer of Funds (TF)</vt:lpstr>
      <vt:lpstr>Budget Adjustment/Reallocation(BA)</vt:lpstr>
      <vt:lpstr>BA Quick Tips</vt:lpstr>
      <vt:lpstr>Budget Adjustment/Reallocation (BA)</vt:lpstr>
      <vt:lpstr>Distribution of Income/Expense(DI)</vt:lpstr>
      <vt:lpstr>DI Quick Tips</vt:lpstr>
      <vt:lpstr>Distribution of Income and Expense (DI)</vt:lpstr>
      <vt:lpstr>General Error Correction (GEC)</vt:lpstr>
      <vt:lpstr>GEC Quick Tips</vt:lpstr>
      <vt:lpstr>General Error Correction (GEC)</vt:lpstr>
      <vt:lpstr>Intra-Account Adjustment (IAA)</vt:lpstr>
      <vt:lpstr>Intra Account Adjustment (IAA)</vt:lpstr>
      <vt:lpstr>Internal Billing (IB)</vt:lpstr>
      <vt:lpstr>IB Quick Tips</vt:lpstr>
      <vt:lpstr>Internal Billing (IB)</vt:lpstr>
      <vt:lpstr>Error Correction Button</vt:lpstr>
      <vt:lpstr>Error Correction Button</vt:lpstr>
      <vt:lpstr>Cash Receipt (CR)</vt:lpstr>
      <vt:lpstr>CR Quick Tips</vt:lpstr>
      <vt:lpstr>Cash Receipt (CR)</vt:lpstr>
      <vt:lpstr>Non-Check Disbursement (ND)</vt:lpstr>
      <vt:lpstr>Non-Check Disbursement (ND)</vt:lpstr>
      <vt:lpstr>Advance Deposit (AD)</vt:lpstr>
      <vt:lpstr>Advance Deposit (AD)</vt:lpstr>
      <vt:lpstr>Helpful Resource</vt:lpstr>
      <vt:lpstr>Case Study Examples</vt:lpstr>
      <vt:lpstr>PowerPoint Presentation</vt:lpstr>
      <vt:lpstr>Case Study #1:  Budget Reallocation</vt:lpstr>
      <vt:lpstr>Case Study #2:  Transfer of Funds</vt:lpstr>
      <vt:lpstr>PowerPoint Presentation</vt:lpstr>
      <vt:lpstr>Case Study #3: Internal Billing</vt:lpstr>
      <vt:lpstr>Case Study #4: Distribution of Income and Expense</vt:lpstr>
      <vt:lpstr>Document Status   </vt:lpstr>
      <vt:lpstr>Action Buttons   </vt:lpstr>
      <vt:lpstr>Workflow and Routing</vt:lpstr>
      <vt:lpstr>Basic Routing</vt:lpstr>
      <vt:lpstr>Organization Review Routing</vt:lpstr>
      <vt:lpstr>Enroute Document</vt:lpstr>
      <vt:lpstr>Route Log Quick Tips</vt:lpstr>
      <vt:lpstr>KFS Edoc Search Functionality</vt:lpstr>
      <vt:lpstr>KFS Edoc Search Functionality</vt:lpstr>
      <vt:lpstr>KFS Edoc Search Functionality</vt:lpstr>
      <vt:lpstr>Detailed Document Search</vt:lpstr>
      <vt:lpstr>Thank you for attending!  Lauren Knoch kaiserl3@ctlr.msu.edu Phone: 884-4178   Accounting Office email accounting@ctlr.msu.edu Phone: 355-5000 </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ACCOUNTING IN EBS</dc:title>
  <dc:creator>tdumont</dc:creator>
  <cp:lastModifiedBy>Ivkovich, Elizabeth</cp:lastModifiedBy>
  <cp:revision>586</cp:revision>
  <cp:lastPrinted>2013-09-24T00:12:37Z</cp:lastPrinted>
  <dcterms:created xsi:type="dcterms:W3CDTF">2011-12-08T16:30:34Z</dcterms:created>
  <dcterms:modified xsi:type="dcterms:W3CDTF">2025-02-18T18:33:20Z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0x01010006AFDA6DE02DCD418C4ACFEAA335CC17</vt:lpwstr>
  </property>
</Properties>
</file>